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54" r:id="rId2"/>
    <p:sldMasterId id="2147483655" r:id="rId3"/>
    <p:sldMasterId id="2147483656" r:id="rId4"/>
    <p:sldMasterId id="2147483657" r:id="rId5"/>
    <p:sldMasterId id="2147483703" r:id="rId6"/>
  </p:sldMasterIdLst>
  <p:notesMasterIdLst>
    <p:notesMasterId r:id="rId12"/>
  </p:notesMasterIdLst>
  <p:handoutMasterIdLst>
    <p:handoutMasterId r:id="rId13"/>
  </p:handoutMasterIdLst>
  <p:sldIdLst>
    <p:sldId id="259" r:id="rId7"/>
    <p:sldId id="260" r:id="rId8"/>
    <p:sldId id="268" r:id="rId9"/>
    <p:sldId id="269" r:id="rId10"/>
    <p:sldId id="270" r:id="rId11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ED5"/>
    <a:srgbClr val="6699FF"/>
    <a:srgbClr val="A50021"/>
    <a:srgbClr val="0000FF"/>
    <a:srgbClr val="FFCC00"/>
    <a:srgbClr val="FFFF00"/>
    <a:srgbClr val="0000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6" autoAdjust="0"/>
    <p:restoredTop sz="94664" autoAdjust="0"/>
  </p:normalViewPr>
  <p:slideViewPr>
    <p:cSldViewPr>
      <p:cViewPr varScale="1">
        <p:scale>
          <a:sx n="86" d="100"/>
          <a:sy n="86" d="100"/>
        </p:scale>
        <p:origin x="1197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9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9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5AEDD79-7F96-4290-8A65-12B25D1445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5439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80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0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863F03-ED8B-4E10-8B65-5AF6B82A7C8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2508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commu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5750" y="3059113"/>
            <a:ext cx="2430463" cy="739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Merci de privilégier des photos de projets réalisés aux perspectives.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357563" y="3059113"/>
            <a:ext cx="2428875" cy="739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Merci de privilégier des photos de projets réalisés aux perspectives.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357938" y="3071813"/>
            <a:ext cx="2430462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Merci de privilégier des photos de projets réalisés aux perspectives.</a:t>
            </a:r>
          </a:p>
        </p:txBody>
      </p:sp>
      <p:sp>
        <p:nvSpPr>
          <p:cNvPr id="11" name="Espace réservé pour une image  7"/>
          <p:cNvSpPr>
            <a:spLocks noGrp="1"/>
          </p:cNvSpPr>
          <p:nvPr>
            <p:ph type="pic" sz="quarter" idx="10"/>
          </p:nvPr>
        </p:nvSpPr>
        <p:spPr>
          <a:xfrm>
            <a:off x="214282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 dirty="0"/>
          </a:p>
        </p:txBody>
      </p:sp>
      <p:sp>
        <p:nvSpPr>
          <p:cNvPr id="13" name="Espace réservé pour une image  7"/>
          <p:cNvSpPr>
            <a:spLocks noGrp="1"/>
          </p:cNvSpPr>
          <p:nvPr>
            <p:ph type="pic" sz="quarter" idx="11"/>
          </p:nvPr>
        </p:nvSpPr>
        <p:spPr>
          <a:xfrm>
            <a:off x="3214672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 dirty="0"/>
          </a:p>
        </p:txBody>
      </p:sp>
      <p:sp>
        <p:nvSpPr>
          <p:cNvPr id="16" name="Espace réservé pour une image  7"/>
          <p:cNvSpPr>
            <a:spLocks noGrp="1"/>
          </p:cNvSpPr>
          <p:nvPr>
            <p:ph type="pic" sz="quarter" idx="12"/>
          </p:nvPr>
        </p:nvSpPr>
        <p:spPr>
          <a:xfrm>
            <a:off x="6215074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Opérat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643688" y="1335088"/>
            <a:ext cx="642937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Logo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14313" y="3143250"/>
            <a:ext cx="2786062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Merci de privilégier les photos de projets réalisés aux perspectives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178175" y="3143250"/>
            <a:ext cx="2787650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Merci de privilégier les photos de projets réalisés aux perspectives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6215063" y="3143250"/>
            <a:ext cx="2786062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Merci de privilégier les photos de projets réalisés aux perspectives</a:t>
            </a:r>
          </a:p>
        </p:txBody>
      </p:sp>
      <p:sp>
        <p:nvSpPr>
          <p:cNvPr id="14" name="Espace réservé pour une image  7"/>
          <p:cNvSpPr>
            <a:spLocks noGrp="1"/>
          </p:cNvSpPr>
          <p:nvPr>
            <p:ph type="pic" sz="quarter" idx="10"/>
          </p:nvPr>
        </p:nvSpPr>
        <p:spPr>
          <a:xfrm>
            <a:off x="214282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 dirty="0"/>
          </a:p>
        </p:txBody>
      </p:sp>
      <p:sp>
        <p:nvSpPr>
          <p:cNvPr id="15" name="Espace réservé pour une image  7"/>
          <p:cNvSpPr>
            <a:spLocks noGrp="1"/>
          </p:cNvSpPr>
          <p:nvPr>
            <p:ph type="pic" sz="quarter" idx="11"/>
          </p:nvPr>
        </p:nvSpPr>
        <p:spPr>
          <a:xfrm>
            <a:off x="3214666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 dirty="0"/>
          </a:p>
        </p:txBody>
      </p:sp>
      <p:sp>
        <p:nvSpPr>
          <p:cNvPr id="16" name="Espace réservé pour une image  7"/>
          <p:cNvSpPr>
            <a:spLocks noGrp="1"/>
          </p:cNvSpPr>
          <p:nvPr>
            <p:ph type="pic" sz="quarter" idx="12"/>
          </p:nvPr>
        </p:nvSpPr>
        <p:spPr>
          <a:xfrm>
            <a:off x="6215074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 dirty="0"/>
          </a:p>
        </p:txBody>
      </p:sp>
      <p:sp>
        <p:nvSpPr>
          <p:cNvPr id="17" name="Espace réservé pour une image  8"/>
          <p:cNvSpPr>
            <a:spLocks noGrp="1"/>
          </p:cNvSpPr>
          <p:nvPr>
            <p:ph type="pic" sz="quarter" idx="13"/>
          </p:nvPr>
        </p:nvSpPr>
        <p:spPr>
          <a:xfrm>
            <a:off x="6143648" y="571480"/>
            <a:ext cx="1714500" cy="11430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Arc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643688" y="1335088"/>
            <a:ext cx="642937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Logo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143250" y="3143250"/>
            <a:ext cx="2786063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Merci de privilégier les photos de projets réalisés aux perspectives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6215063" y="3143250"/>
            <a:ext cx="2786062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Merci de privilégier les photos de projets réalisés aux perspectives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214313" y="3143250"/>
            <a:ext cx="2786062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</a:rPr>
              <a:t>Merci de privilégier les photos de projets réalisés aux perspectives</a:t>
            </a:r>
          </a:p>
        </p:txBody>
      </p:sp>
      <p:sp>
        <p:nvSpPr>
          <p:cNvPr id="9" name="Espace réservé pour une image  7"/>
          <p:cNvSpPr>
            <a:spLocks noGrp="1"/>
          </p:cNvSpPr>
          <p:nvPr>
            <p:ph type="pic" sz="quarter" idx="11"/>
          </p:nvPr>
        </p:nvSpPr>
        <p:spPr>
          <a:xfrm>
            <a:off x="3178953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 dirty="0"/>
          </a:p>
        </p:txBody>
      </p:sp>
      <p:sp>
        <p:nvSpPr>
          <p:cNvPr id="10" name="Espace réservé pour une image  7"/>
          <p:cNvSpPr>
            <a:spLocks noGrp="1"/>
          </p:cNvSpPr>
          <p:nvPr>
            <p:ph type="pic" sz="quarter" idx="12"/>
          </p:nvPr>
        </p:nvSpPr>
        <p:spPr>
          <a:xfrm>
            <a:off x="6215074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 dirty="0"/>
          </a:p>
        </p:txBody>
      </p:sp>
      <p:sp>
        <p:nvSpPr>
          <p:cNvPr id="14" name="Espace réservé pour une image  7"/>
          <p:cNvSpPr>
            <a:spLocks noGrp="1"/>
          </p:cNvSpPr>
          <p:nvPr>
            <p:ph type="pic" sz="quarter" idx="10"/>
          </p:nvPr>
        </p:nvSpPr>
        <p:spPr>
          <a:xfrm>
            <a:off x="214282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 dirty="0"/>
          </a:p>
        </p:txBody>
      </p:sp>
      <p:sp>
        <p:nvSpPr>
          <p:cNvPr id="17" name="Espace réservé pour une image  8"/>
          <p:cNvSpPr>
            <a:spLocks noGrp="1"/>
          </p:cNvSpPr>
          <p:nvPr>
            <p:ph type="pic" sz="quarter" idx="13"/>
          </p:nvPr>
        </p:nvSpPr>
        <p:spPr>
          <a:xfrm>
            <a:off x="6143648" y="571480"/>
            <a:ext cx="1714500" cy="11430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/>
            <a:endParaRPr lang="fr-FR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Arc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8"/>
          <p:cNvSpPr>
            <a:spLocks noGrp="1"/>
          </p:cNvSpPr>
          <p:nvPr>
            <p:ph type="pic" sz="quarter" idx="13"/>
          </p:nvPr>
        </p:nvSpPr>
        <p:spPr>
          <a:xfrm>
            <a:off x="6143648" y="571480"/>
            <a:ext cx="1714500" cy="11430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pPr lvl="0"/>
            <a:endParaRPr lang="fr-FR" noProof="0" dirty="0"/>
          </a:p>
        </p:txBody>
      </p:sp>
      <p:sp>
        <p:nvSpPr>
          <p:cNvPr id="10" name="Espace réservé pour une image  7"/>
          <p:cNvSpPr>
            <a:spLocks noGrp="1"/>
          </p:cNvSpPr>
          <p:nvPr>
            <p:ph type="pic" sz="quarter" idx="12"/>
          </p:nvPr>
        </p:nvSpPr>
        <p:spPr>
          <a:xfrm>
            <a:off x="6215074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 lvl="0"/>
            <a:endParaRPr lang="fr-FR" noProof="0" dirty="0"/>
          </a:p>
        </p:txBody>
      </p:sp>
      <p:sp>
        <p:nvSpPr>
          <p:cNvPr id="9" name="Espace réservé pour une image  7"/>
          <p:cNvSpPr>
            <a:spLocks noGrp="1"/>
          </p:cNvSpPr>
          <p:nvPr>
            <p:ph type="pic" sz="quarter" idx="11"/>
          </p:nvPr>
        </p:nvSpPr>
        <p:spPr>
          <a:xfrm>
            <a:off x="3178953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 lvl="0"/>
            <a:endParaRPr lang="fr-FR" noProof="0" dirty="0"/>
          </a:p>
        </p:txBody>
      </p:sp>
      <p:sp>
        <p:nvSpPr>
          <p:cNvPr id="14" name="Espace réservé pour une image  7"/>
          <p:cNvSpPr>
            <a:spLocks noGrp="1"/>
          </p:cNvSpPr>
          <p:nvPr>
            <p:ph type="pic" sz="quarter" idx="10"/>
          </p:nvPr>
        </p:nvSpPr>
        <p:spPr>
          <a:xfrm>
            <a:off x="214282" y="2000240"/>
            <a:ext cx="2714656" cy="185738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 lvl="0"/>
            <a:endParaRPr lang="fr-FR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25542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 dirty="0"/>
              <a:t>Dossier de candidature</a:t>
            </a:r>
          </a:p>
        </p:txBody>
      </p:sp>
      <p:sp>
        <p:nvSpPr>
          <p:cNvPr id="63497" name="Text Box 9"/>
          <p:cNvSpPr txBox="1">
            <a:spLocks noChangeArrowheads="1"/>
          </p:cNvSpPr>
          <p:nvPr userDrawn="1"/>
        </p:nvSpPr>
        <p:spPr bwMode="auto">
          <a:xfrm>
            <a:off x="6299200" y="4763"/>
            <a:ext cx="27860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r-FR" sz="1000"/>
              <a:t>Références architecte - opérateur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 userDrawn="1"/>
        </p:nvSpPr>
        <p:spPr bwMode="auto">
          <a:xfrm>
            <a:off x="7645400" y="6615113"/>
            <a:ext cx="14986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 sz="900"/>
          </a:p>
        </p:txBody>
      </p:sp>
      <p:sp>
        <p:nvSpPr>
          <p:cNvPr id="63505" name="Text Box 17"/>
          <p:cNvSpPr txBox="1">
            <a:spLocks noChangeArrowheads="1"/>
          </p:cNvSpPr>
          <p:nvPr userDrawn="1"/>
        </p:nvSpPr>
        <p:spPr bwMode="auto">
          <a:xfrm>
            <a:off x="252413" y="6561138"/>
            <a:ext cx="25542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/>
              <a:t>C Références.ppt</a:t>
            </a:r>
          </a:p>
        </p:txBody>
      </p:sp>
      <p:pic>
        <p:nvPicPr>
          <p:cNvPr id="1026" name="Picture 2" descr="P:\SEC - COMMUNICATION\Charte Graphique Foncière Logement 2017\AL-FONCIERELOGEMENT-Q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0"/>
            <a:ext cx="2061790" cy="44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7" name="Text Box 5"/>
          <p:cNvSpPr txBox="1">
            <a:spLocks noChangeArrowheads="1"/>
          </p:cNvSpPr>
          <p:nvPr userDrawn="1"/>
        </p:nvSpPr>
        <p:spPr bwMode="auto">
          <a:xfrm>
            <a:off x="7645400" y="6615113"/>
            <a:ext cx="14986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 sz="900"/>
          </a:p>
        </p:txBody>
      </p:sp>
      <p:sp>
        <p:nvSpPr>
          <p:cNvPr id="74758" name="Text Box 6"/>
          <p:cNvSpPr txBox="1">
            <a:spLocks noChangeArrowheads="1"/>
          </p:cNvSpPr>
          <p:nvPr userDrawn="1"/>
        </p:nvSpPr>
        <p:spPr bwMode="auto">
          <a:xfrm>
            <a:off x="1390650" y="728663"/>
            <a:ext cx="6145213" cy="101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400" b="1" dirty="0">
                <a:solidFill>
                  <a:schemeClr val="bg1"/>
                </a:solidFill>
              </a:rPr>
              <a:t>REFERENCES 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2400" b="1" dirty="0">
                <a:solidFill>
                  <a:schemeClr val="bg1"/>
                </a:solidFill>
              </a:rPr>
              <a:t>OPERATEUR et ARCHITECTE</a:t>
            </a:r>
          </a:p>
        </p:txBody>
      </p:sp>
      <p:sp>
        <p:nvSpPr>
          <p:cNvPr id="74759" name="Text Box 7"/>
          <p:cNvSpPr txBox="1">
            <a:spLocks noChangeArrowheads="1"/>
          </p:cNvSpPr>
          <p:nvPr userDrawn="1"/>
        </p:nvSpPr>
        <p:spPr bwMode="auto">
          <a:xfrm>
            <a:off x="322263" y="1970088"/>
            <a:ext cx="5976937" cy="4619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000" b="1">
                <a:solidFill>
                  <a:srgbClr val="A50021"/>
                </a:solidFill>
                <a:ea typeface="ヒラギノ角ゴ Pro W3" charset="-128"/>
                <a:cs typeface="Arial" charset="0"/>
              </a:rPr>
              <a:t>Lot de candidature</a:t>
            </a:r>
            <a:r>
              <a:rPr lang="fr-FR" sz="2000">
                <a:solidFill>
                  <a:srgbClr val="A50021"/>
                </a:solidFill>
                <a:ea typeface="ヒラギノ角ゴ Pro W3" charset="-128"/>
                <a:cs typeface="Arial" charset="0"/>
              </a:rPr>
              <a:t>:</a:t>
            </a:r>
            <a:r>
              <a:rPr lang="fr-FR" sz="2400">
                <a:solidFill>
                  <a:srgbClr val="A50021"/>
                </a:solidFill>
                <a:ea typeface="ヒラギノ角ゴ Pro W3" charset="-128"/>
                <a:cs typeface="Arial" charset="0"/>
              </a:rPr>
              <a:t> </a:t>
            </a:r>
            <a:r>
              <a:rPr lang="fr-FR" sz="2400" b="1" u="sng">
                <a:solidFill>
                  <a:srgbClr val="A50021"/>
                </a:solidFill>
                <a:ea typeface="ヒラギノ角ゴ Pro W3" charset="-128"/>
                <a:cs typeface="Arial" charset="0"/>
              </a:rPr>
              <a:t> </a:t>
            </a:r>
          </a:p>
        </p:txBody>
      </p:sp>
      <p:sp>
        <p:nvSpPr>
          <p:cNvPr id="74760" name="Text Box 8"/>
          <p:cNvSpPr txBox="1">
            <a:spLocks noChangeArrowheads="1"/>
          </p:cNvSpPr>
          <p:nvPr userDrawn="1"/>
        </p:nvSpPr>
        <p:spPr bwMode="auto">
          <a:xfrm>
            <a:off x="347663" y="3321050"/>
            <a:ext cx="8448675" cy="2511425"/>
          </a:xfrm>
          <a:prstGeom prst="rect">
            <a:avLst/>
          </a:prstGeom>
          <a:solidFill>
            <a:srgbClr val="EAEAEA"/>
          </a:solidFill>
          <a:ln w="190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  <a:buFont typeface="Wingdings" pitchFamily="2" charset="2"/>
              <a:buNone/>
              <a:defRPr/>
            </a:pPr>
            <a:r>
              <a:rPr lang="fr-FR" sz="2400">
                <a:solidFill>
                  <a:schemeClr val="accent2"/>
                </a:solidFill>
                <a:ea typeface="ヒラギノ角ゴ Pro W3" charset="-128"/>
              </a:rPr>
              <a:t>Equipe :  </a:t>
            </a:r>
          </a:p>
          <a:p>
            <a:pPr>
              <a:lnSpc>
                <a:spcPct val="105000"/>
              </a:lnSpc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©"/>
              <a:defRPr/>
            </a:pPr>
            <a:r>
              <a:rPr lang="fr-FR" sz="2400">
                <a:solidFill>
                  <a:schemeClr val="accent2"/>
                </a:solidFill>
                <a:ea typeface="ヒラギノ角ゴ Pro W3" charset="-128"/>
              </a:rPr>
              <a:t> Opérateur :</a:t>
            </a:r>
          </a:p>
          <a:p>
            <a:pPr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©"/>
              <a:defRPr/>
            </a:pPr>
            <a:endParaRPr lang="fr-FR" sz="800">
              <a:solidFill>
                <a:schemeClr val="accent2"/>
              </a:solidFill>
              <a:ea typeface="ヒラギノ角ゴ Pro W3" charset="-128"/>
            </a:endParaRPr>
          </a:p>
          <a:p>
            <a:pPr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©"/>
              <a:defRPr/>
            </a:pPr>
            <a:r>
              <a:rPr lang="fr-FR" sz="2400">
                <a:solidFill>
                  <a:schemeClr val="accent2"/>
                </a:solidFill>
                <a:ea typeface="ヒラギノ角ゴ Pro W3" charset="-128"/>
              </a:rPr>
              <a:t> Architecte :</a:t>
            </a:r>
            <a:endParaRPr lang="fr-FR" sz="3200" b="1" i="1">
              <a:solidFill>
                <a:schemeClr val="accent2"/>
              </a:solidFill>
              <a:ea typeface="ヒラギノ角ゴ Pro W3" charset="-128"/>
            </a:endParaRPr>
          </a:p>
          <a:p>
            <a:pPr lvl="1"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©"/>
              <a:defRPr/>
            </a:pPr>
            <a:endParaRPr lang="fr-FR" sz="3200" b="1" i="1">
              <a:solidFill>
                <a:schemeClr val="bg1"/>
              </a:solidFill>
              <a:ea typeface="ヒラギノ角ゴ Pro W3" charset="-128"/>
            </a:endParaRPr>
          </a:p>
        </p:txBody>
      </p:sp>
      <p:sp>
        <p:nvSpPr>
          <p:cNvPr id="74770" name="Text Box 18"/>
          <p:cNvSpPr txBox="1">
            <a:spLocks noChangeArrowheads="1"/>
          </p:cNvSpPr>
          <p:nvPr userDrawn="1"/>
        </p:nvSpPr>
        <p:spPr bwMode="auto">
          <a:xfrm>
            <a:off x="252413" y="6561138"/>
            <a:ext cx="25542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/>
              <a:t>C Références.ppt</a:t>
            </a:r>
          </a:p>
        </p:txBody>
      </p:sp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25542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 dirty="0"/>
              <a:t>Dossier de candidature</a:t>
            </a:r>
          </a:p>
        </p:txBody>
      </p:sp>
      <p:sp>
        <p:nvSpPr>
          <p:cNvPr id="11" name="Text Box 9"/>
          <p:cNvSpPr txBox="1">
            <a:spLocks noChangeArrowheads="1"/>
          </p:cNvSpPr>
          <p:nvPr userDrawn="1"/>
        </p:nvSpPr>
        <p:spPr bwMode="auto">
          <a:xfrm>
            <a:off x="6299200" y="4763"/>
            <a:ext cx="27860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r-FR" sz="1000"/>
              <a:t>Références architecte - opérateur</a:t>
            </a:r>
          </a:p>
        </p:txBody>
      </p:sp>
      <p:pic>
        <p:nvPicPr>
          <p:cNvPr id="2050" name="Picture 2" descr="P:\SEC - COMMUNICATION\Charte Graphique Foncière Logement 2017\AL-FONCIERELOGEMENT-Q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-44450"/>
            <a:ext cx="2709863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72" name="Text Box 28"/>
          <p:cNvSpPr txBox="1">
            <a:spLocks noChangeArrowheads="1"/>
          </p:cNvSpPr>
          <p:nvPr userDrawn="1"/>
        </p:nvSpPr>
        <p:spPr bwMode="auto">
          <a:xfrm>
            <a:off x="252413" y="6561138"/>
            <a:ext cx="25542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/>
              <a:t>C Références.ppt</a:t>
            </a:r>
          </a:p>
        </p:txBody>
      </p:sp>
      <p:sp>
        <p:nvSpPr>
          <p:cNvPr id="108573" name="Text Box 29"/>
          <p:cNvSpPr txBox="1">
            <a:spLocks noChangeArrowheads="1"/>
          </p:cNvSpPr>
          <p:nvPr userDrawn="1"/>
        </p:nvSpPr>
        <p:spPr bwMode="auto">
          <a:xfrm>
            <a:off x="0" y="1285875"/>
            <a:ext cx="6215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200" b="1" i="1" dirty="0"/>
              <a:t>Merci de compresser les images </a:t>
            </a:r>
          </a:p>
          <a:p>
            <a:pPr algn="ctr">
              <a:defRPr/>
            </a:pPr>
            <a:r>
              <a:rPr lang="fr-FR" sz="1200" i="1" dirty="0"/>
              <a:t>afin que nous puissions ouvrir vos fichiers sans problèmes</a:t>
            </a:r>
          </a:p>
        </p:txBody>
      </p:sp>
      <p:sp>
        <p:nvSpPr>
          <p:cNvPr id="24" name="Text Box 8"/>
          <p:cNvSpPr txBox="1">
            <a:spLocks noChangeArrowheads="1"/>
          </p:cNvSpPr>
          <p:nvPr userDrawn="1"/>
        </p:nvSpPr>
        <p:spPr bwMode="auto">
          <a:xfrm>
            <a:off x="214313" y="4040188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Programme</a:t>
            </a:r>
          </a:p>
        </p:txBody>
      </p:sp>
      <p:sp>
        <p:nvSpPr>
          <p:cNvPr id="25" name="Text Box 9"/>
          <p:cNvSpPr txBox="1">
            <a:spLocks noChangeArrowheads="1"/>
          </p:cNvSpPr>
          <p:nvPr userDrawn="1"/>
        </p:nvSpPr>
        <p:spPr bwMode="auto">
          <a:xfrm>
            <a:off x="21431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26" name="Text Box 11"/>
          <p:cNvSpPr txBox="1">
            <a:spLocks noChangeArrowheads="1"/>
          </p:cNvSpPr>
          <p:nvPr userDrawn="1"/>
        </p:nvSpPr>
        <p:spPr bwMode="auto">
          <a:xfrm>
            <a:off x="21431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27" name="Text Box 12"/>
          <p:cNvSpPr txBox="1">
            <a:spLocks noChangeArrowheads="1"/>
          </p:cNvSpPr>
          <p:nvPr userDrawn="1"/>
        </p:nvSpPr>
        <p:spPr bwMode="auto">
          <a:xfrm>
            <a:off x="223838" y="6356350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28" name="Text Box 8"/>
          <p:cNvSpPr txBox="1">
            <a:spLocks noChangeArrowheads="1"/>
          </p:cNvSpPr>
          <p:nvPr userDrawn="1"/>
        </p:nvSpPr>
        <p:spPr bwMode="auto">
          <a:xfrm>
            <a:off x="21431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29" name="Text Box 8"/>
          <p:cNvSpPr txBox="1">
            <a:spLocks noChangeArrowheads="1"/>
          </p:cNvSpPr>
          <p:nvPr userDrawn="1"/>
        </p:nvSpPr>
        <p:spPr bwMode="auto">
          <a:xfrm>
            <a:off x="214313" y="4754563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Maître d’ouvrage</a:t>
            </a:r>
          </a:p>
        </p:txBody>
      </p:sp>
      <p:sp>
        <p:nvSpPr>
          <p:cNvPr id="30" name="Text Box 8"/>
          <p:cNvSpPr txBox="1">
            <a:spLocks noChangeArrowheads="1"/>
          </p:cNvSpPr>
          <p:nvPr userDrawn="1"/>
        </p:nvSpPr>
        <p:spPr bwMode="auto">
          <a:xfrm>
            <a:off x="214313" y="5429250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Localisation</a:t>
            </a:r>
          </a:p>
        </p:txBody>
      </p:sp>
      <p:sp>
        <p:nvSpPr>
          <p:cNvPr id="31" name="Text Box 8"/>
          <p:cNvSpPr txBox="1">
            <a:spLocks noChangeArrowheads="1"/>
          </p:cNvSpPr>
          <p:nvPr userDrawn="1"/>
        </p:nvSpPr>
        <p:spPr bwMode="auto">
          <a:xfrm>
            <a:off x="223838" y="6111875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Année de livraison</a:t>
            </a:r>
          </a:p>
        </p:txBody>
      </p:sp>
      <p:sp>
        <p:nvSpPr>
          <p:cNvPr id="32" name="Text Box 8"/>
          <p:cNvSpPr txBox="1">
            <a:spLocks noChangeArrowheads="1"/>
          </p:cNvSpPr>
          <p:nvPr userDrawn="1"/>
        </p:nvSpPr>
        <p:spPr bwMode="auto">
          <a:xfrm>
            <a:off x="3179763" y="4040188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Programme</a:t>
            </a:r>
          </a:p>
        </p:txBody>
      </p:sp>
      <p:sp>
        <p:nvSpPr>
          <p:cNvPr id="33" name="Text Box 9"/>
          <p:cNvSpPr txBox="1">
            <a:spLocks noChangeArrowheads="1"/>
          </p:cNvSpPr>
          <p:nvPr userDrawn="1"/>
        </p:nvSpPr>
        <p:spPr bwMode="auto">
          <a:xfrm>
            <a:off x="317976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4" name="Text Box 11"/>
          <p:cNvSpPr txBox="1">
            <a:spLocks noChangeArrowheads="1"/>
          </p:cNvSpPr>
          <p:nvPr userDrawn="1"/>
        </p:nvSpPr>
        <p:spPr bwMode="auto">
          <a:xfrm>
            <a:off x="317976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5" name="Text Box 12"/>
          <p:cNvSpPr txBox="1">
            <a:spLocks noChangeArrowheads="1"/>
          </p:cNvSpPr>
          <p:nvPr userDrawn="1"/>
        </p:nvSpPr>
        <p:spPr bwMode="auto">
          <a:xfrm>
            <a:off x="3189288" y="6356350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6" name="Text Box 8"/>
          <p:cNvSpPr txBox="1">
            <a:spLocks noChangeArrowheads="1"/>
          </p:cNvSpPr>
          <p:nvPr userDrawn="1"/>
        </p:nvSpPr>
        <p:spPr bwMode="auto">
          <a:xfrm>
            <a:off x="317976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7" name="Text Box 8"/>
          <p:cNvSpPr txBox="1">
            <a:spLocks noChangeArrowheads="1"/>
          </p:cNvSpPr>
          <p:nvPr userDrawn="1"/>
        </p:nvSpPr>
        <p:spPr bwMode="auto">
          <a:xfrm>
            <a:off x="3179763" y="4754563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Maître d’ouvrage</a:t>
            </a:r>
          </a:p>
        </p:txBody>
      </p:sp>
      <p:sp>
        <p:nvSpPr>
          <p:cNvPr id="38" name="Text Box 8"/>
          <p:cNvSpPr txBox="1">
            <a:spLocks noChangeArrowheads="1"/>
          </p:cNvSpPr>
          <p:nvPr userDrawn="1"/>
        </p:nvSpPr>
        <p:spPr bwMode="auto">
          <a:xfrm>
            <a:off x="3179763" y="5429250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Localisation</a:t>
            </a:r>
          </a:p>
        </p:txBody>
      </p:sp>
      <p:sp>
        <p:nvSpPr>
          <p:cNvPr id="39" name="Text Box 8"/>
          <p:cNvSpPr txBox="1">
            <a:spLocks noChangeArrowheads="1"/>
          </p:cNvSpPr>
          <p:nvPr userDrawn="1"/>
        </p:nvSpPr>
        <p:spPr bwMode="auto">
          <a:xfrm>
            <a:off x="3189288" y="6111875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Année de livraison</a:t>
            </a:r>
          </a:p>
        </p:txBody>
      </p:sp>
      <p:sp>
        <p:nvSpPr>
          <p:cNvPr id="40" name="Text Box 8"/>
          <p:cNvSpPr txBox="1">
            <a:spLocks noChangeArrowheads="1"/>
          </p:cNvSpPr>
          <p:nvPr userDrawn="1"/>
        </p:nvSpPr>
        <p:spPr bwMode="auto">
          <a:xfrm>
            <a:off x="6215063" y="4040188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Programme</a:t>
            </a:r>
          </a:p>
        </p:txBody>
      </p:sp>
      <p:sp>
        <p:nvSpPr>
          <p:cNvPr id="41" name="Text Box 9"/>
          <p:cNvSpPr txBox="1">
            <a:spLocks noChangeArrowheads="1"/>
          </p:cNvSpPr>
          <p:nvPr userDrawn="1"/>
        </p:nvSpPr>
        <p:spPr bwMode="auto">
          <a:xfrm>
            <a:off x="621506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42" name="Text Box 11"/>
          <p:cNvSpPr txBox="1">
            <a:spLocks noChangeArrowheads="1"/>
          </p:cNvSpPr>
          <p:nvPr userDrawn="1"/>
        </p:nvSpPr>
        <p:spPr bwMode="auto">
          <a:xfrm>
            <a:off x="621506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</a:t>
            </a:r>
          </a:p>
        </p:txBody>
      </p:sp>
      <p:sp>
        <p:nvSpPr>
          <p:cNvPr id="43" name="Text Box 12"/>
          <p:cNvSpPr txBox="1">
            <a:spLocks noChangeArrowheads="1"/>
          </p:cNvSpPr>
          <p:nvPr userDrawn="1"/>
        </p:nvSpPr>
        <p:spPr bwMode="auto">
          <a:xfrm>
            <a:off x="6224588" y="6356350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44" name="Text Box 8"/>
          <p:cNvSpPr txBox="1">
            <a:spLocks noChangeArrowheads="1"/>
          </p:cNvSpPr>
          <p:nvPr userDrawn="1"/>
        </p:nvSpPr>
        <p:spPr bwMode="auto">
          <a:xfrm>
            <a:off x="621506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45" name="Text Box 8"/>
          <p:cNvSpPr txBox="1">
            <a:spLocks noChangeArrowheads="1"/>
          </p:cNvSpPr>
          <p:nvPr userDrawn="1"/>
        </p:nvSpPr>
        <p:spPr bwMode="auto">
          <a:xfrm>
            <a:off x="6215063" y="4754563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Maître d’ouvrage</a:t>
            </a:r>
          </a:p>
        </p:txBody>
      </p:sp>
      <p:sp>
        <p:nvSpPr>
          <p:cNvPr id="46" name="Text Box 8"/>
          <p:cNvSpPr txBox="1">
            <a:spLocks noChangeArrowheads="1"/>
          </p:cNvSpPr>
          <p:nvPr userDrawn="1"/>
        </p:nvSpPr>
        <p:spPr bwMode="auto">
          <a:xfrm>
            <a:off x="6215063" y="5429250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Localisation</a:t>
            </a:r>
          </a:p>
        </p:txBody>
      </p:sp>
      <p:sp>
        <p:nvSpPr>
          <p:cNvPr id="47" name="Text Box 8"/>
          <p:cNvSpPr txBox="1">
            <a:spLocks noChangeArrowheads="1"/>
          </p:cNvSpPr>
          <p:nvPr userDrawn="1"/>
        </p:nvSpPr>
        <p:spPr bwMode="auto">
          <a:xfrm>
            <a:off x="6224588" y="6111875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Année de livraison</a:t>
            </a:r>
          </a:p>
        </p:txBody>
      </p:sp>
      <p:sp>
        <p:nvSpPr>
          <p:cNvPr id="48" name="ZoneTexte 47"/>
          <p:cNvSpPr txBox="1"/>
          <p:nvPr userDrawn="1"/>
        </p:nvSpPr>
        <p:spPr>
          <a:xfrm>
            <a:off x="0" y="547688"/>
            <a:ext cx="5929313" cy="523875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ZoneTexte 4"/>
          <p:cNvSpPr txBox="1">
            <a:spLocks noChangeArrowheads="1"/>
          </p:cNvSpPr>
          <p:nvPr userDrawn="1"/>
        </p:nvSpPr>
        <p:spPr bwMode="auto">
          <a:xfrm>
            <a:off x="0" y="600075"/>
            <a:ext cx="5929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fr-FR" sz="2000" b="1" dirty="0">
                <a:solidFill>
                  <a:schemeClr val="bg1"/>
                </a:solidFill>
                <a:cs typeface="Arial" charset="0"/>
              </a:rPr>
              <a:t>RÉFÉRENCES COMMUNES</a:t>
            </a:r>
          </a:p>
        </p:txBody>
      </p:sp>
      <p:sp>
        <p:nvSpPr>
          <p:cNvPr id="50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25542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 dirty="0"/>
              <a:t>Dossier de candidature</a:t>
            </a:r>
          </a:p>
        </p:txBody>
      </p:sp>
      <p:sp>
        <p:nvSpPr>
          <p:cNvPr id="51" name="Text Box 9"/>
          <p:cNvSpPr txBox="1">
            <a:spLocks noChangeArrowheads="1"/>
          </p:cNvSpPr>
          <p:nvPr userDrawn="1"/>
        </p:nvSpPr>
        <p:spPr bwMode="auto">
          <a:xfrm>
            <a:off x="6299200" y="4763"/>
            <a:ext cx="27860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r-FR" sz="1000"/>
              <a:t>Références architecte - opérateur</a:t>
            </a:r>
          </a:p>
        </p:txBody>
      </p:sp>
      <p:pic>
        <p:nvPicPr>
          <p:cNvPr id="52" name="Picture 2" descr="P:\SEC - COMMUNICATION\Charte Graphique Foncière Logement 2017\AL-FONCIERELOGEMENT-Q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0"/>
            <a:ext cx="2061790" cy="44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52" name="Text Box 24"/>
          <p:cNvSpPr txBox="1">
            <a:spLocks noChangeArrowheads="1"/>
          </p:cNvSpPr>
          <p:nvPr userDrawn="1"/>
        </p:nvSpPr>
        <p:spPr bwMode="auto">
          <a:xfrm>
            <a:off x="252413" y="6561138"/>
            <a:ext cx="25542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/>
              <a:t>C Références.ppt</a:t>
            </a:r>
          </a:p>
        </p:txBody>
      </p:sp>
      <p:sp>
        <p:nvSpPr>
          <p:cNvPr id="25" name="Text Box 28"/>
          <p:cNvSpPr txBox="1">
            <a:spLocks noChangeArrowheads="1"/>
          </p:cNvSpPr>
          <p:nvPr userDrawn="1"/>
        </p:nvSpPr>
        <p:spPr bwMode="auto">
          <a:xfrm>
            <a:off x="252413" y="6561138"/>
            <a:ext cx="25542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/>
              <a:t>C Références.ppt</a:t>
            </a:r>
          </a:p>
        </p:txBody>
      </p:sp>
      <p:sp>
        <p:nvSpPr>
          <p:cNvPr id="26" name="Text Box 8"/>
          <p:cNvSpPr txBox="1">
            <a:spLocks noChangeArrowheads="1"/>
          </p:cNvSpPr>
          <p:nvPr userDrawn="1"/>
        </p:nvSpPr>
        <p:spPr bwMode="auto">
          <a:xfrm>
            <a:off x="214313" y="4040188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Programme</a:t>
            </a:r>
          </a:p>
        </p:txBody>
      </p:sp>
      <p:sp>
        <p:nvSpPr>
          <p:cNvPr id="27" name="Text Box 9"/>
          <p:cNvSpPr txBox="1">
            <a:spLocks noChangeArrowheads="1"/>
          </p:cNvSpPr>
          <p:nvPr userDrawn="1"/>
        </p:nvSpPr>
        <p:spPr bwMode="auto">
          <a:xfrm>
            <a:off x="21431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28" name="Text Box 11"/>
          <p:cNvSpPr txBox="1">
            <a:spLocks noChangeArrowheads="1"/>
          </p:cNvSpPr>
          <p:nvPr userDrawn="1"/>
        </p:nvSpPr>
        <p:spPr bwMode="auto">
          <a:xfrm>
            <a:off x="21431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29" name="Text Box 12"/>
          <p:cNvSpPr txBox="1">
            <a:spLocks noChangeArrowheads="1"/>
          </p:cNvSpPr>
          <p:nvPr userDrawn="1"/>
        </p:nvSpPr>
        <p:spPr bwMode="auto">
          <a:xfrm>
            <a:off x="223838" y="6356350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0" name="Text Box 8"/>
          <p:cNvSpPr txBox="1">
            <a:spLocks noChangeArrowheads="1"/>
          </p:cNvSpPr>
          <p:nvPr userDrawn="1"/>
        </p:nvSpPr>
        <p:spPr bwMode="auto">
          <a:xfrm>
            <a:off x="21431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1" name="Text Box 8"/>
          <p:cNvSpPr txBox="1">
            <a:spLocks noChangeArrowheads="1"/>
          </p:cNvSpPr>
          <p:nvPr userDrawn="1"/>
        </p:nvSpPr>
        <p:spPr bwMode="auto">
          <a:xfrm>
            <a:off x="214313" y="4754563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Maître d’ouvrage</a:t>
            </a:r>
          </a:p>
        </p:txBody>
      </p:sp>
      <p:sp>
        <p:nvSpPr>
          <p:cNvPr id="32" name="Text Box 8"/>
          <p:cNvSpPr txBox="1">
            <a:spLocks noChangeArrowheads="1"/>
          </p:cNvSpPr>
          <p:nvPr userDrawn="1"/>
        </p:nvSpPr>
        <p:spPr bwMode="auto">
          <a:xfrm>
            <a:off x="214313" y="5429250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Localisation</a:t>
            </a:r>
          </a:p>
        </p:txBody>
      </p:sp>
      <p:sp>
        <p:nvSpPr>
          <p:cNvPr id="33" name="Text Box 8"/>
          <p:cNvSpPr txBox="1">
            <a:spLocks noChangeArrowheads="1"/>
          </p:cNvSpPr>
          <p:nvPr userDrawn="1"/>
        </p:nvSpPr>
        <p:spPr bwMode="auto">
          <a:xfrm>
            <a:off x="223838" y="6111875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Année de livraison</a:t>
            </a:r>
          </a:p>
        </p:txBody>
      </p:sp>
      <p:sp>
        <p:nvSpPr>
          <p:cNvPr id="34" name="Text Box 8"/>
          <p:cNvSpPr txBox="1">
            <a:spLocks noChangeArrowheads="1"/>
          </p:cNvSpPr>
          <p:nvPr userDrawn="1"/>
        </p:nvSpPr>
        <p:spPr bwMode="auto">
          <a:xfrm>
            <a:off x="3179763" y="4040188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Programme</a:t>
            </a:r>
          </a:p>
        </p:txBody>
      </p:sp>
      <p:sp>
        <p:nvSpPr>
          <p:cNvPr id="35" name="Text Box 9"/>
          <p:cNvSpPr txBox="1">
            <a:spLocks noChangeArrowheads="1"/>
          </p:cNvSpPr>
          <p:nvPr userDrawn="1"/>
        </p:nvSpPr>
        <p:spPr bwMode="auto">
          <a:xfrm>
            <a:off x="317976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6" name="Text Box 11"/>
          <p:cNvSpPr txBox="1">
            <a:spLocks noChangeArrowheads="1"/>
          </p:cNvSpPr>
          <p:nvPr userDrawn="1"/>
        </p:nvSpPr>
        <p:spPr bwMode="auto">
          <a:xfrm>
            <a:off x="317976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7" name="Text Box 12"/>
          <p:cNvSpPr txBox="1">
            <a:spLocks noChangeArrowheads="1"/>
          </p:cNvSpPr>
          <p:nvPr userDrawn="1"/>
        </p:nvSpPr>
        <p:spPr bwMode="auto">
          <a:xfrm>
            <a:off x="3189288" y="6356350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8" name="Text Box 8"/>
          <p:cNvSpPr txBox="1">
            <a:spLocks noChangeArrowheads="1"/>
          </p:cNvSpPr>
          <p:nvPr userDrawn="1"/>
        </p:nvSpPr>
        <p:spPr bwMode="auto">
          <a:xfrm>
            <a:off x="317976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9" name="Text Box 8"/>
          <p:cNvSpPr txBox="1">
            <a:spLocks noChangeArrowheads="1"/>
          </p:cNvSpPr>
          <p:nvPr userDrawn="1"/>
        </p:nvSpPr>
        <p:spPr bwMode="auto">
          <a:xfrm>
            <a:off x="3179763" y="4754563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Maître d’ouvrage</a:t>
            </a:r>
          </a:p>
        </p:txBody>
      </p:sp>
      <p:sp>
        <p:nvSpPr>
          <p:cNvPr id="40" name="Text Box 8"/>
          <p:cNvSpPr txBox="1">
            <a:spLocks noChangeArrowheads="1"/>
          </p:cNvSpPr>
          <p:nvPr userDrawn="1"/>
        </p:nvSpPr>
        <p:spPr bwMode="auto">
          <a:xfrm>
            <a:off x="3179763" y="5429250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Localisation</a:t>
            </a:r>
          </a:p>
        </p:txBody>
      </p:sp>
      <p:sp>
        <p:nvSpPr>
          <p:cNvPr id="41" name="Text Box 8"/>
          <p:cNvSpPr txBox="1">
            <a:spLocks noChangeArrowheads="1"/>
          </p:cNvSpPr>
          <p:nvPr userDrawn="1"/>
        </p:nvSpPr>
        <p:spPr bwMode="auto">
          <a:xfrm>
            <a:off x="3189288" y="6111875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Année de livraison</a:t>
            </a:r>
          </a:p>
        </p:txBody>
      </p:sp>
      <p:sp>
        <p:nvSpPr>
          <p:cNvPr id="42" name="Text Box 8"/>
          <p:cNvSpPr txBox="1">
            <a:spLocks noChangeArrowheads="1"/>
          </p:cNvSpPr>
          <p:nvPr userDrawn="1"/>
        </p:nvSpPr>
        <p:spPr bwMode="auto">
          <a:xfrm>
            <a:off x="6215063" y="4040188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Programme</a:t>
            </a:r>
          </a:p>
        </p:txBody>
      </p:sp>
      <p:sp>
        <p:nvSpPr>
          <p:cNvPr id="43" name="Text Box 9"/>
          <p:cNvSpPr txBox="1">
            <a:spLocks noChangeArrowheads="1"/>
          </p:cNvSpPr>
          <p:nvPr userDrawn="1"/>
        </p:nvSpPr>
        <p:spPr bwMode="auto">
          <a:xfrm>
            <a:off x="621506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44" name="Text Box 11"/>
          <p:cNvSpPr txBox="1">
            <a:spLocks noChangeArrowheads="1"/>
          </p:cNvSpPr>
          <p:nvPr userDrawn="1"/>
        </p:nvSpPr>
        <p:spPr bwMode="auto">
          <a:xfrm>
            <a:off x="621506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</a:t>
            </a:r>
          </a:p>
        </p:txBody>
      </p:sp>
      <p:sp>
        <p:nvSpPr>
          <p:cNvPr id="45" name="Text Box 12"/>
          <p:cNvSpPr txBox="1">
            <a:spLocks noChangeArrowheads="1"/>
          </p:cNvSpPr>
          <p:nvPr userDrawn="1"/>
        </p:nvSpPr>
        <p:spPr bwMode="auto">
          <a:xfrm>
            <a:off x="6224588" y="6356350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46" name="Text Box 8"/>
          <p:cNvSpPr txBox="1">
            <a:spLocks noChangeArrowheads="1"/>
          </p:cNvSpPr>
          <p:nvPr userDrawn="1"/>
        </p:nvSpPr>
        <p:spPr bwMode="auto">
          <a:xfrm>
            <a:off x="621506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47" name="Text Box 8"/>
          <p:cNvSpPr txBox="1">
            <a:spLocks noChangeArrowheads="1"/>
          </p:cNvSpPr>
          <p:nvPr userDrawn="1"/>
        </p:nvSpPr>
        <p:spPr bwMode="auto">
          <a:xfrm>
            <a:off x="6215063" y="4754563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Maître d’ouvrage</a:t>
            </a:r>
          </a:p>
        </p:txBody>
      </p:sp>
      <p:sp>
        <p:nvSpPr>
          <p:cNvPr id="48" name="Text Box 8"/>
          <p:cNvSpPr txBox="1">
            <a:spLocks noChangeArrowheads="1"/>
          </p:cNvSpPr>
          <p:nvPr userDrawn="1"/>
        </p:nvSpPr>
        <p:spPr bwMode="auto">
          <a:xfrm>
            <a:off x="6215063" y="5429250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Localisation</a:t>
            </a:r>
          </a:p>
        </p:txBody>
      </p:sp>
      <p:sp>
        <p:nvSpPr>
          <p:cNvPr id="49" name="Text Box 8"/>
          <p:cNvSpPr txBox="1">
            <a:spLocks noChangeArrowheads="1"/>
          </p:cNvSpPr>
          <p:nvPr userDrawn="1"/>
        </p:nvSpPr>
        <p:spPr bwMode="auto">
          <a:xfrm>
            <a:off x="6224588" y="6111875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Année de livraison</a:t>
            </a:r>
          </a:p>
        </p:txBody>
      </p:sp>
      <p:sp>
        <p:nvSpPr>
          <p:cNvPr id="50" name="Text Box 29"/>
          <p:cNvSpPr txBox="1">
            <a:spLocks noChangeArrowheads="1"/>
          </p:cNvSpPr>
          <p:nvPr userDrawn="1"/>
        </p:nvSpPr>
        <p:spPr bwMode="auto">
          <a:xfrm>
            <a:off x="0" y="1285875"/>
            <a:ext cx="6215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200" b="1" i="1" dirty="0"/>
              <a:t>Merci de compresser les images </a:t>
            </a:r>
          </a:p>
          <a:p>
            <a:pPr algn="ctr">
              <a:defRPr/>
            </a:pPr>
            <a:r>
              <a:rPr lang="fr-FR" sz="1200" i="1" dirty="0"/>
              <a:t>afin que nous puissions ouvrir vos fichiers sans problèmes</a:t>
            </a:r>
          </a:p>
        </p:txBody>
      </p:sp>
      <p:sp>
        <p:nvSpPr>
          <p:cNvPr id="51" name="ZoneTexte 50"/>
          <p:cNvSpPr txBox="1"/>
          <p:nvPr userDrawn="1"/>
        </p:nvSpPr>
        <p:spPr>
          <a:xfrm>
            <a:off x="0" y="547688"/>
            <a:ext cx="5929313" cy="5238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ZoneTexte 4"/>
          <p:cNvSpPr txBox="1">
            <a:spLocks noChangeArrowheads="1"/>
          </p:cNvSpPr>
          <p:nvPr userDrawn="1"/>
        </p:nvSpPr>
        <p:spPr bwMode="auto">
          <a:xfrm>
            <a:off x="0" y="600075"/>
            <a:ext cx="5929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fr-FR" sz="2000" b="1" dirty="0">
                <a:solidFill>
                  <a:schemeClr val="bg1"/>
                </a:solidFill>
                <a:cs typeface="Arial" charset="0"/>
              </a:rPr>
              <a:t>RÉFÉRENCES OPÉRATEUR</a:t>
            </a:r>
          </a:p>
        </p:txBody>
      </p:sp>
      <p:sp>
        <p:nvSpPr>
          <p:cNvPr id="53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25542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 dirty="0"/>
              <a:t>Dossier de candidature</a:t>
            </a:r>
          </a:p>
        </p:txBody>
      </p:sp>
      <p:sp>
        <p:nvSpPr>
          <p:cNvPr id="54" name="Text Box 9"/>
          <p:cNvSpPr txBox="1">
            <a:spLocks noChangeArrowheads="1"/>
          </p:cNvSpPr>
          <p:nvPr userDrawn="1"/>
        </p:nvSpPr>
        <p:spPr bwMode="auto">
          <a:xfrm>
            <a:off x="6299200" y="4763"/>
            <a:ext cx="27860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r-FR" sz="1000"/>
              <a:t>Références architecte - opérateur</a:t>
            </a:r>
          </a:p>
        </p:txBody>
      </p:sp>
      <p:pic>
        <p:nvPicPr>
          <p:cNvPr id="55" name="Picture 2" descr="P:\SEC - COMMUNICATION\Charte Graphique Foncière Logement 2017\AL-FONCIERELOGEMENT-Q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0"/>
            <a:ext cx="2061790" cy="44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88" name="Text Box 24"/>
          <p:cNvSpPr txBox="1">
            <a:spLocks noChangeArrowheads="1"/>
          </p:cNvSpPr>
          <p:nvPr userDrawn="1"/>
        </p:nvSpPr>
        <p:spPr bwMode="auto">
          <a:xfrm>
            <a:off x="252413" y="6561138"/>
            <a:ext cx="25542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/>
              <a:t>C Références.ppt</a:t>
            </a:r>
          </a:p>
        </p:txBody>
      </p:sp>
      <p:sp>
        <p:nvSpPr>
          <p:cNvPr id="25" name="Text Box 8"/>
          <p:cNvSpPr txBox="1">
            <a:spLocks noChangeArrowheads="1"/>
          </p:cNvSpPr>
          <p:nvPr userDrawn="1"/>
        </p:nvSpPr>
        <p:spPr bwMode="auto">
          <a:xfrm>
            <a:off x="214313" y="4040188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Programme</a:t>
            </a:r>
          </a:p>
        </p:txBody>
      </p:sp>
      <p:sp>
        <p:nvSpPr>
          <p:cNvPr id="26" name="Text Box 9"/>
          <p:cNvSpPr txBox="1">
            <a:spLocks noChangeArrowheads="1"/>
          </p:cNvSpPr>
          <p:nvPr userDrawn="1"/>
        </p:nvSpPr>
        <p:spPr bwMode="auto">
          <a:xfrm>
            <a:off x="21431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27" name="Text Box 11"/>
          <p:cNvSpPr txBox="1">
            <a:spLocks noChangeArrowheads="1"/>
          </p:cNvSpPr>
          <p:nvPr userDrawn="1"/>
        </p:nvSpPr>
        <p:spPr bwMode="auto">
          <a:xfrm>
            <a:off x="21431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28" name="Text Box 12"/>
          <p:cNvSpPr txBox="1">
            <a:spLocks noChangeArrowheads="1"/>
          </p:cNvSpPr>
          <p:nvPr userDrawn="1"/>
        </p:nvSpPr>
        <p:spPr bwMode="auto">
          <a:xfrm>
            <a:off x="223838" y="6356350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29" name="Text Box 8"/>
          <p:cNvSpPr txBox="1">
            <a:spLocks noChangeArrowheads="1"/>
          </p:cNvSpPr>
          <p:nvPr userDrawn="1"/>
        </p:nvSpPr>
        <p:spPr bwMode="auto">
          <a:xfrm>
            <a:off x="21431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0" name="Text Box 8"/>
          <p:cNvSpPr txBox="1">
            <a:spLocks noChangeArrowheads="1"/>
          </p:cNvSpPr>
          <p:nvPr userDrawn="1"/>
        </p:nvSpPr>
        <p:spPr bwMode="auto">
          <a:xfrm>
            <a:off x="214313" y="4754563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Maître d’ouvrage</a:t>
            </a:r>
          </a:p>
        </p:txBody>
      </p:sp>
      <p:sp>
        <p:nvSpPr>
          <p:cNvPr id="31" name="Text Box 8"/>
          <p:cNvSpPr txBox="1">
            <a:spLocks noChangeArrowheads="1"/>
          </p:cNvSpPr>
          <p:nvPr userDrawn="1"/>
        </p:nvSpPr>
        <p:spPr bwMode="auto">
          <a:xfrm>
            <a:off x="214313" y="5429250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Localisation</a:t>
            </a:r>
          </a:p>
        </p:txBody>
      </p:sp>
      <p:sp>
        <p:nvSpPr>
          <p:cNvPr id="32" name="Text Box 8"/>
          <p:cNvSpPr txBox="1">
            <a:spLocks noChangeArrowheads="1"/>
          </p:cNvSpPr>
          <p:nvPr userDrawn="1"/>
        </p:nvSpPr>
        <p:spPr bwMode="auto">
          <a:xfrm>
            <a:off x="223838" y="6111875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Année de livraison</a:t>
            </a:r>
          </a:p>
        </p:txBody>
      </p:sp>
      <p:sp>
        <p:nvSpPr>
          <p:cNvPr id="33" name="Text Box 8"/>
          <p:cNvSpPr txBox="1">
            <a:spLocks noChangeArrowheads="1"/>
          </p:cNvSpPr>
          <p:nvPr userDrawn="1"/>
        </p:nvSpPr>
        <p:spPr bwMode="auto">
          <a:xfrm>
            <a:off x="3179763" y="4040188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Programme</a:t>
            </a:r>
          </a:p>
        </p:txBody>
      </p:sp>
      <p:sp>
        <p:nvSpPr>
          <p:cNvPr id="34" name="Text Box 9"/>
          <p:cNvSpPr txBox="1">
            <a:spLocks noChangeArrowheads="1"/>
          </p:cNvSpPr>
          <p:nvPr userDrawn="1"/>
        </p:nvSpPr>
        <p:spPr bwMode="auto">
          <a:xfrm>
            <a:off x="317976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5" name="Text Box 11"/>
          <p:cNvSpPr txBox="1">
            <a:spLocks noChangeArrowheads="1"/>
          </p:cNvSpPr>
          <p:nvPr userDrawn="1"/>
        </p:nvSpPr>
        <p:spPr bwMode="auto">
          <a:xfrm>
            <a:off x="317976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6" name="Text Box 12"/>
          <p:cNvSpPr txBox="1">
            <a:spLocks noChangeArrowheads="1"/>
          </p:cNvSpPr>
          <p:nvPr userDrawn="1"/>
        </p:nvSpPr>
        <p:spPr bwMode="auto">
          <a:xfrm>
            <a:off x="3189288" y="6356350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7" name="Text Box 8"/>
          <p:cNvSpPr txBox="1">
            <a:spLocks noChangeArrowheads="1"/>
          </p:cNvSpPr>
          <p:nvPr userDrawn="1"/>
        </p:nvSpPr>
        <p:spPr bwMode="auto">
          <a:xfrm>
            <a:off x="317976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38" name="Text Box 8"/>
          <p:cNvSpPr txBox="1">
            <a:spLocks noChangeArrowheads="1"/>
          </p:cNvSpPr>
          <p:nvPr userDrawn="1"/>
        </p:nvSpPr>
        <p:spPr bwMode="auto">
          <a:xfrm>
            <a:off x="3179763" y="4754563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Maître d’ouvrage</a:t>
            </a:r>
          </a:p>
        </p:txBody>
      </p:sp>
      <p:sp>
        <p:nvSpPr>
          <p:cNvPr id="39" name="Text Box 8"/>
          <p:cNvSpPr txBox="1">
            <a:spLocks noChangeArrowheads="1"/>
          </p:cNvSpPr>
          <p:nvPr userDrawn="1"/>
        </p:nvSpPr>
        <p:spPr bwMode="auto">
          <a:xfrm>
            <a:off x="3179763" y="5429250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Localisation</a:t>
            </a:r>
          </a:p>
        </p:txBody>
      </p:sp>
      <p:sp>
        <p:nvSpPr>
          <p:cNvPr id="40" name="Text Box 8"/>
          <p:cNvSpPr txBox="1">
            <a:spLocks noChangeArrowheads="1"/>
          </p:cNvSpPr>
          <p:nvPr userDrawn="1"/>
        </p:nvSpPr>
        <p:spPr bwMode="auto">
          <a:xfrm>
            <a:off x="3189288" y="6111875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Année de livraison</a:t>
            </a:r>
          </a:p>
        </p:txBody>
      </p:sp>
      <p:sp>
        <p:nvSpPr>
          <p:cNvPr id="41" name="Text Box 8"/>
          <p:cNvSpPr txBox="1">
            <a:spLocks noChangeArrowheads="1"/>
          </p:cNvSpPr>
          <p:nvPr userDrawn="1"/>
        </p:nvSpPr>
        <p:spPr bwMode="auto">
          <a:xfrm>
            <a:off x="6215063" y="4040188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Programme</a:t>
            </a:r>
          </a:p>
        </p:txBody>
      </p:sp>
      <p:sp>
        <p:nvSpPr>
          <p:cNvPr id="42" name="Text Box 9"/>
          <p:cNvSpPr txBox="1">
            <a:spLocks noChangeArrowheads="1"/>
          </p:cNvSpPr>
          <p:nvPr userDrawn="1"/>
        </p:nvSpPr>
        <p:spPr bwMode="auto">
          <a:xfrm>
            <a:off x="621506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43" name="Text Box 11"/>
          <p:cNvSpPr txBox="1">
            <a:spLocks noChangeArrowheads="1"/>
          </p:cNvSpPr>
          <p:nvPr userDrawn="1"/>
        </p:nvSpPr>
        <p:spPr bwMode="auto">
          <a:xfrm>
            <a:off x="621506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</a:t>
            </a:r>
          </a:p>
        </p:txBody>
      </p:sp>
      <p:sp>
        <p:nvSpPr>
          <p:cNvPr id="44" name="Text Box 12"/>
          <p:cNvSpPr txBox="1">
            <a:spLocks noChangeArrowheads="1"/>
          </p:cNvSpPr>
          <p:nvPr userDrawn="1"/>
        </p:nvSpPr>
        <p:spPr bwMode="auto">
          <a:xfrm>
            <a:off x="6224588" y="6356350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45" name="Text Box 8"/>
          <p:cNvSpPr txBox="1">
            <a:spLocks noChangeArrowheads="1"/>
          </p:cNvSpPr>
          <p:nvPr userDrawn="1"/>
        </p:nvSpPr>
        <p:spPr bwMode="auto">
          <a:xfrm>
            <a:off x="621506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Calibri" pitchFamily="34" charset="0"/>
              </a:rPr>
              <a:t>  </a:t>
            </a:r>
          </a:p>
        </p:txBody>
      </p:sp>
      <p:sp>
        <p:nvSpPr>
          <p:cNvPr id="46" name="Text Box 8"/>
          <p:cNvSpPr txBox="1">
            <a:spLocks noChangeArrowheads="1"/>
          </p:cNvSpPr>
          <p:nvPr userDrawn="1"/>
        </p:nvSpPr>
        <p:spPr bwMode="auto">
          <a:xfrm>
            <a:off x="6215063" y="4754563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Maître d’ouvrage</a:t>
            </a:r>
          </a:p>
        </p:txBody>
      </p:sp>
      <p:sp>
        <p:nvSpPr>
          <p:cNvPr id="47" name="Text Box 8"/>
          <p:cNvSpPr txBox="1">
            <a:spLocks noChangeArrowheads="1"/>
          </p:cNvSpPr>
          <p:nvPr userDrawn="1"/>
        </p:nvSpPr>
        <p:spPr bwMode="auto">
          <a:xfrm>
            <a:off x="6215063" y="5429250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Localisation</a:t>
            </a:r>
          </a:p>
        </p:txBody>
      </p:sp>
      <p:sp>
        <p:nvSpPr>
          <p:cNvPr id="48" name="Text Box 8"/>
          <p:cNvSpPr txBox="1">
            <a:spLocks noChangeArrowheads="1"/>
          </p:cNvSpPr>
          <p:nvPr userDrawn="1"/>
        </p:nvSpPr>
        <p:spPr bwMode="auto">
          <a:xfrm>
            <a:off x="6224588" y="6111875"/>
            <a:ext cx="2500312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Année de livraison</a:t>
            </a:r>
          </a:p>
        </p:txBody>
      </p:sp>
      <p:sp>
        <p:nvSpPr>
          <p:cNvPr id="49" name="Text Box 29"/>
          <p:cNvSpPr txBox="1">
            <a:spLocks noChangeArrowheads="1"/>
          </p:cNvSpPr>
          <p:nvPr userDrawn="1"/>
        </p:nvSpPr>
        <p:spPr bwMode="auto">
          <a:xfrm>
            <a:off x="0" y="1285875"/>
            <a:ext cx="6215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200" b="1" i="1" dirty="0"/>
              <a:t>Merci de compresser les images </a:t>
            </a:r>
          </a:p>
          <a:p>
            <a:pPr algn="ctr">
              <a:defRPr/>
            </a:pPr>
            <a:r>
              <a:rPr lang="fr-FR" sz="1200" i="1" dirty="0"/>
              <a:t>afin que nous puissions ouvrir vos fichiers sans problèmes</a:t>
            </a:r>
          </a:p>
        </p:txBody>
      </p:sp>
      <p:sp>
        <p:nvSpPr>
          <p:cNvPr id="50" name="ZoneTexte 49"/>
          <p:cNvSpPr txBox="1"/>
          <p:nvPr userDrawn="1"/>
        </p:nvSpPr>
        <p:spPr>
          <a:xfrm>
            <a:off x="0" y="547688"/>
            <a:ext cx="9144000" cy="5238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ZoneTexte 4"/>
          <p:cNvSpPr txBox="1">
            <a:spLocks noChangeArrowheads="1"/>
          </p:cNvSpPr>
          <p:nvPr userDrawn="1"/>
        </p:nvSpPr>
        <p:spPr bwMode="auto">
          <a:xfrm>
            <a:off x="0" y="600075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2000" b="1" dirty="0">
                <a:solidFill>
                  <a:schemeClr val="bg1"/>
                </a:solidFill>
                <a:cs typeface="Arial" charset="0"/>
              </a:rPr>
              <a:t>RÉFÉRENCES DE L’ARCHITECTE (présentées au Comité d’Engagement)</a:t>
            </a:r>
          </a:p>
        </p:txBody>
      </p:sp>
      <p:sp>
        <p:nvSpPr>
          <p:cNvPr id="52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25542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 dirty="0"/>
              <a:t>Dossier de candidature</a:t>
            </a:r>
          </a:p>
        </p:txBody>
      </p:sp>
      <p:sp>
        <p:nvSpPr>
          <p:cNvPr id="53" name="Text Box 9"/>
          <p:cNvSpPr txBox="1">
            <a:spLocks noChangeArrowheads="1"/>
          </p:cNvSpPr>
          <p:nvPr userDrawn="1"/>
        </p:nvSpPr>
        <p:spPr bwMode="auto">
          <a:xfrm>
            <a:off x="5894388" y="4763"/>
            <a:ext cx="31908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r-FR" sz="1000" dirty="0"/>
              <a:t>Références architecte – présentées au CE AFL) </a:t>
            </a:r>
          </a:p>
        </p:txBody>
      </p:sp>
      <p:pic>
        <p:nvPicPr>
          <p:cNvPr id="54" name="Picture 2" descr="P:\SEC - COMMUNICATION\Charte Graphique Foncière Logement 2017\AL-FONCIERELOGEMENT-Q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0"/>
            <a:ext cx="2061790" cy="44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2"/>
          <p:cNvSpPr txBox="1">
            <a:spLocks noChangeArrowheads="1"/>
          </p:cNvSpPr>
          <p:nvPr userDrawn="1"/>
        </p:nvSpPr>
        <p:spPr bwMode="auto">
          <a:xfrm>
            <a:off x="223838" y="6373039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25" name="Text Box 8"/>
          <p:cNvSpPr txBox="1">
            <a:spLocks noChangeArrowheads="1"/>
          </p:cNvSpPr>
          <p:nvPr userDrawn="1"/>
        </p:nvSpPr>
        <p:spPr bwMode="auto">
          <a:xfrm>
            <a:off x="214313" y="4040188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Programme</a:t>
            </a:r>
          </a:p>
        </p:txBody>
      </p:sp>
      <p:sp>
        <p:nvSpPr>
          <p:cNvPr id="26" name="Text Box 9"/>
          <p:cNvSpPr txBox="1">
            <a:spLocks noChangeArrowheads="1"/>
          </p:cNvSpPr>
          <p:nvPr userDrawn="1"/>
        </p:nvSpPr>
        <p:spPr bwMode="auto">
          <a:xfrm>
            <a:off x="21431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27" name="Text Box 11"/>
          <p:cNvSpPr txBox="1">
            <a:spLocks noChangeArrowheads="1"/>
          </p:cNvSpPr>
          <p:nvPr userDrawn="1"/>
        </p:nvSpPr>
        <p:spPr bwMode="auto">
          <a:xfrm>
            <a:off x="21431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29" name="Text Box 8"/>
          <p:cNvSpPr txBox="1">
            <a:spLocks noChangeArrowheads="1"/>
          </p:cNvSpPr>
          <p:nvPr userDrawn="1"/>
        </p:nvSpPr>
        <p:spPr bwMode="auto">
          <a:xfrm>
            <a:off x="21431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30" name="Text Box 8"/>
          <p:cNvSpPr txBox="1">
            <a:spLocks noChangeArrowheads="1"/>
          </p:cNvSpPr>
          <p:nvPr userDrawn="1"/>
        </p:nvSpPr>
        <p:spPr bwMode="auto">
          <a:xfrm>
            <a:off x="214313" y="4754563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Maître d’ouvrage</a:t>
            </a:r>
          </a:p>
        </p:txBody>
      </p:sp>
      <p:sp>
        <p:nvSpPr>
          <p:cNvPr id="31" name="Text Box 8"/>
          <p:cNvSpPr txBox="1">
            <a:spLocks noChangeArrowheads="1"/>
          </p:cNvSpPr>
          <p:nvPr userDrawn="1"/>
        </p:nvSpPr>
        <p:spPr bwMode="auto">
          <a:xfrm>
            <a:off x="214313" y="5429250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Localisation</a:t>
            </a:r>
          </a:p>
        </p:txBody>
      </p:sp>
      <p:sp>
        <p:nvSpPr>
          <p:cNvPr id="32" name="Text Box 8"/>
          <p:cNvSpPr txBox="1">
            <a:spLocks noChangeArrowheads="1"/>
          </p:cNvSpPr>
          <p:nvPr userDrawn="1"/>
        </p:nvSpPr>
        <p:spPr bwMode="auto">
          <a:xfrm>
            <a:off x="223838" y="6111875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Année de livraison</a:t>
            </a:r>
          </a:p>
        </p:txBody>
      </p:sp>
      <p:sp>
        <p:nvSpPr>
          <p:cNvPr id="33" name="Text Box 8"/>
          <p:cNvSpPr txBox="1">
            <a:spLocks noChangeArrowheads="1"/>
          </p:cNvSpPr>
          <p:nvPr userDrawn="1"/>
        </p:nvSpPr>
        <p:spPr bwMode="auto">
          <a:xfrm>
            <a:off x="3179763" y="4040188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Programme</a:t>
            </a:r>
          </a:p>
        </p:txBody>
      </p:sp>
      <p:sp>
        <p:nvSpPr>
          <p:cNvPr id="34" name="Text Box 9"/>
          <p:cNvSpPr txBox="1">
            <a:spLocks noChangeArrowheads="1"/>
          </p:cNvSpPr>
          <p:nvPr userDrawn="1"/>
        </p:nvSpPr>
        <p:spPr bwMode="auto">
          <a:xfrm>
            <a:off x="317976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35" name="Text Box 11"/>
          <p:cNvSpPr txBox="1">
            <a:spLocks noChangeArrowheads="1"/>
          </p:cNvSpPr>
          <p:nvPr userDrawn="1"/>
        </p:nvSpPr>
        <p:spPr bwMode="auto">
          <a:xfrm>
            <a:off x="317976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36" name="Text Box 12"/>
          <p:cNvSpPr txBox="1">
            <a:spLocks noChangeArrowheads="1"/>
          </p:cNvSpPr>
          <p:nvPr userDrawn="1"/>
        </p:nvSpPr>
        <p:spPr bwMode="auto">
          <a:xfrm>
            <a:off x="3189288" y="6373039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37" name="Text Box 8"/>
          <p:cNvSpPr txBox="1">
            <a:spLocks noChangeArrowheads="1"/>
          </p:cNvSpPr>
          <p:nvPr userDrawn="1"/>
        </p:nvSpPr>
        <p:spPr bwMode="auto">
          <a:xfrm>
            <a:off x="317976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38" name="Text Box 8"/>
          <p:cNvSpPr txBox="1">
            <a:spLocks noChangeArrowheads="1"/>
          </p:cNvSpPr>
          <p:nvPr userDrawn="1"/>
        </p:nvSpPr>
        <p:spPr bwMode="auto">
          <a:xfrm>
            <a:off x="3179763" y="4754563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Maître d’ouvrage</a:t>
            </a:r>
          </a:p>
        </p:txBody>
      </p:sp>
      <p:sp>
        <p:nvSpPr>
          <p:cNvPr id="39" name="Text Box 8"/>
          <p:cNvSpPr txBox="1">
            <a:spLocks noChangeArrowheads="1"/>
          </p:cNvSpPr>
          <p:nvPr userDrawn="1"/>
        </p:nvSpPr>
        <p:spPr bwMode="auto">
          <a:xfrm>
            <a:off x="3179763" y="5429250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Localisation</a:t>
            </a:r>
          </a:p>
        </p:txBody>
      </p:sp>
      <p:sp>
        <p:nvSpPr>
          <p:cNvPr id="40" name="Text Box 8"/>
          <p:cNvSpPr txBox="1">
            <a:spLocks noChangeArrowheads="1"/>
          </p:cNvSpPr>
          <p:nvPr userDrawn="1"/>
        </p:nvSpPr>
        <p:spPr bwMode="auto">
          <a:xfrm>
            <a:off x="3189288" y="6111875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Année de livraison</a:t>
            </a:r>
          </a:p>
        </p:txBody>
      </p:sp>
      <p:sp>
        <p:nvSpPr>
          <p:cNvPr id="41" name="Text Box 8"/>
          <p:cNvSpPr txBox="1">
            <a:spLocks noChangeArrowheads="1"/>
          </p:cNvSpPr>
          <p:nvPr userDrawn="1"/>
        </p:nvSpPr>
        <p:spPr bwMode="auto">
          <a:xfrm>
            <a:off x="6215063" y="4040188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Programme</a:t>
            </a:r>
          </a:p>
        </p:txBody>
      </p:sp>
      <p:sp>
        <p:nvSpPr>
          <p:cNvPr id="42" name="Text Box 9"/>
          <p:cNvSpPr txBox="1">
            <a:spLocks noChangeArrowheads="1"/>
          </p:cNvSpPr>
          <p:nvPr userDrawn="1"/>
        </p:nvSpPr>
        <p:spPr bwMode="auto">
          <a:xfrm>
            <a:off x="6215063" y="4999038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43" name="Text Box 11"/>
          <p:cNvSpPr txBox="1">
            <a:spLocks noChangeArrowheads="1"/>
          </p:cNvSpPr>
          <p:nvPr userDrawn="1"/>
        </p:nvSpPr>
        <p:spPr bwMode="auto">
          <a:xfrm>
            <a:off x="6215063" y="5673725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Verdana" pitchFamily="34" charset="0"/>
              </a:rPr>
              <a:t> </a:t>
            </a:r>
          </a:p>
        </p:txBody>
      </p:sp>
      <p:sp>
        <p:nvSpPr>
          <p:cNvPr id="44" name="Text Box 12"/>
          <p:cNvSpPr txBox="1">
            <a:spLocks noChangeArrowheads="1"/>
          </p:cNvSpPr>
          <p:nvPr userDrawn="1"/>
        </p:nvSpPr>
        <p:spPr bwMode="auto">
          <a:xfrm>
            <a:off x="6224588" y="6373039"/>
            <a:ext cx="2705100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buFont typeface="Arial" charset="0"/>
              <a:buNone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45" name="Text Box 8"/>
          <p:cNvSpPr txBox="1">
            <a:spLocks noChangeArrowheads="1"/>
          </p:cNvSpPr>
          <p:nvPr userDrawn="1"/>
        </p:nvSpPr>
        <p:spPr bwMode="auto">
          <a:xfrm>
            <a:off x="6215063" y="4284663"/>
            <a:ext cx="2714625" cy="2159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400" dirty="0">
                <a:latin typeface="Verdana" pitchFamily="34" charset="0"/>
              </a:rPr>
              <a:t>  </a:t>
            </a:r>
          </a:p>
        </p:txBody>
      </p:sp>
      <p:sp>
        <p:nvSpPr>
          <p:cNvPr id="46" name="Text Box 8"/>
          <p:cNvSpPr txBox="1">
            <a:spLocks noChangeArrowheads="1"/>
          </p:cNvSpPr>
          <p:nvPr userDrawn="1"/>
        </p:nvSpPr>
        <p:spPr bwMode="auto">
          <a:xfrm>
            <a:off x="6215063" y="4754563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Maître d’ouvrage</a:t>
            </a:r>
          </a:p>
        </p:txBody>
      </p:sp>
      <p:sp>
        <p:nvSpPr>
          <p:cNvPr id="47" name="Text Box 8"/>
          <p:cNvSpPr txBox="1">
            <a:spLocks noChangeArrowheads="1"/>
          </p:cNvSpPr>
          <p:nvPr userDrawn="1"/>
        </p:nvSpPr>
        <p:spPr bwMode="auto">
          <a:xfrm>
            <a:off x="6215063" y="5429250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Localisation</a:t>
            </a:r>
          </a:p>
        </p:txBody>
      </p:sp>
      <p:sp>
        <p:nvSpPr>
          <p:cNvPr id="48" name="Text Box 8"/>
          <p:cNvSpPr txBox="1">
            <a:spLocks noChangeArrowheads="1"/>
          </p:cNvSpPr>
          <p:nvPr userDrawn="1"/>
        </p:nvSpPr>
        <p:spPr bwMode="auto">
          <a:xfrm>
            <a:off x="6224588" y="6111875"/>
            <a:ext cx="2500312" cy="169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565680"/>
              </a:buClr>
              <a:buSzPts val="2800"/>
              <a:defRPr/>
            </a:pPr>
            <a:r>
              <a:rPr lang="fr-FR" sz="1100" b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</a:rPr>
              <a:t>Année de livraison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4"/>
          <p:cNvSpPr>
            <a:spLocks/>
          </p:cNvSpPr>
          <p:nvPr/>
        </p:nvSpPr>
        <p:spPr bwMode="auto">
          <a:xfrm>
            <a:off x="252413" y="695325"/>
            <a:ext cx="8642350" cy="5815013"/>
          </a:xfrm>
          <a:custGeom>
            <a:avLst/>
            <a:gdLst>
              <a:gd name="T0" fmla="*/ 0 w 4672"/>
              <a:gd name="T1" fmla="*/ 2147483647 h 3266"/>
              <a:gd name="T2" fmla="*/ 2147483647 w 4672"/>
              <a:gd name="T3" fmla="*/ 2147483647 h 3266"/>
              <a:gd name="T4" fmla="*/ 2147483647 w 4672"/>
              <a:gd name="T5" fmla="*/ 0 h 3266"/>
              <a:gd name="T6" fmla="*/ 2147483647 w 4672"/>
              <a:gd name="T7" fmla="*/ 0 h 3266"/>
              <a:gd name="T8" fmla="*/ 2147483647 w 4672"/>
              <a:gd name="T9" fmla="*/ 2147483647 h 3266"/>
              <a:gd name="T10" fmla="*/ 0 w 4672"/>
              <a:gd name="T11" fmla="*/ 2147483647 h 3266"/>
              <a:gd name="T12" fmla="*/ 0 w 4672"/>
              <a:gd name="T13" fmla="*/ 2147483647 h 326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72"/>
              <a:gd name="T22" fmla="*/ 0 h 3266"/>
              <a:gd name="T23" fmla="*/ 4672 w 4672"/>
              <a:gd name="T24" fmla="*/ 3266 h 326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72" h="3266">
                <a:moveTo>
                  <a:pt x="0" y="817"/>
                </a:moveTo>
                <a:lnTo>
                  <a:pt x="817" y="817"/>
                </a:lnTo>
                <a:lnTo>
                  <a:pt x="817" y="0"/>
                </a:lnTo>
                <a:lnTo>
                  <a:pt x="4672" y="0"/>
                </a:lnTo>
                <a:lnTo>
                  <a:pt x="4672" y="3266"/>
                </a:lnTo>
                <a:lnTo>
                  <a:pt x="0" y="3266"/>
                </a:lnTo>
                <a:lnTo>
                  <a:pt x="0" y="817"/>
                </a:lnTo>
                <a:close/>
              </a:path>
            </a:pathLst>
          </a:custGeom>
          <a:noFill/>
          <a:ln w="19050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19" name="Text Box 37"/>
          <p:cNvSpPr txBox="1">
            <a:spLocks noChangeArrowheads="1"/>
          </p:cNvSpPr>
          <p:nvPr/>
        </p:nvSpPr>
        <p:spPr bwMode="auto">
          <a:xfrm>
            <a:off x="3428993" y="2028816"/>
            <a:ext cx="33032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 i="1" dirty="0"/>
              <a:t>LENS – CITE DU 12/14</a:t>
            </a:r>
          </a:p>
          <a:p>
            <a:pPr>
              <a:spcBef>
                <a:spcPct val="50000"/>
              </a:spcBef>
            </a:pPr>
            <a:r>
              <a:rPr lang="fr-FR" b="1" i="1" dirty="0"/>
              <a:t>LOT FENELON</a:t>
            </a:r>
          </a:p>
          <a:p>
            <a:pPr>
              <a:spcBef>
                <a:spcPct val="50000"/>
              </a:spcBef>
            </a:pPr>
            <a:r>
              <a:rPr lang="fr-FR" b="1" i="1" dirty="0"/>
              <a:t>ET LOT FOSSE 12</a:t>
            </a:r>
          </a:p>
        </p:txBody>
      </p:sp>
      <p:sp>
        <p:nvSpPr>
          <p:cNvPr id="9220" name="ZoneTexte 7"/>
          <p:cNvSpPr txBox="1">
            <a:spLocks noChangeArrowheads="1"/>
          </p:cNvSpPr>
          <p:nvPr/>
        </p:nvSpPr>
        <p:spPr bwMode="auto">
          <a:xfrm>
            <a:off x="2857500" y="4702175"/>
            <a:ext cx="542925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Saisir le nom de l’architecte</a:t>
            </a:r>
          </a:p>
        </p:txBody>
      </p:sp>
      <p:sp>
        <p:nvSpPr>
          <p:cNvPr id="9221" name="ZoneTexte 8"/>
          <p:cNvSpPr txBox="1">
            <a:spLocks noChangeArrowheads="1"/>
          </p:cNvSpPr>
          <p:nvPr/>
        </p:nvSpPr>
        <p:spPr bwMode="auto">
          <a:xfrm>
            <a:off x="2857500" y="3916363"/>
            <a:ext cx="542925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Saisir le nom de l’opérateur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444500" y="382588"/>
            <a:ext cx="2711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>
                <a:solidFill>
                  <a:schemeClr val="accent2"/>
                </a:solidFill>
              </a:rPr>
              <a:t>GENERAL</a:t>
            </a:r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347663" y="706438"/>
            <a:ext cx="8472487" cy="5616575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Clr>
                <a:srgbClr val="333399"/>
              </a:buClr>
              <a:buFont typeface="Wingdings" pitchFamily="2" charset="2"/>
              <a:buChar char="§"/>
            </a:pPr>
            <a:r>
              <a:rPr lang="fr-FR" sz="2000">
                <a:solidFill>
                  <a:srgbClr val="333399"/>
                </a:solidFill>
                <a:ea typeface="ヒラギノ角ゴ Pro W3" charset="-128"/>
              </a:rPr>
              <a:t> Equipe proposée (</a:t>
            </a:r>
            <a:r>
              <a:rPr lang="fr-FR" sz="1600">
                <a:solidFill>
                  <a:srgbClr val="333399"/>
                </a:solidFill>
                <a:ea typeface="ヒラギノ角ゴ Pro W3" charset="-128"/>
              </a:rPr>
              <a:t>organisation, expérience, raisons justifiant de la candidature, etc</a:t>
            </a:r>
            <a:r>
              <a:rPr lang="fr-FR" sz="2000">
                <a:solidFill>
                  <a:srgbClr val="333399"/>
                </a:solidFill>
                <a:ea typeface="ヒラギノ角ゴ Pro W3" charset="-128"/>
              </a:rPr>
              <a:t>) :</a:t>
            </a: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fr-FR" sz="2000">
              <a:solidFill>
                <a:srgbClr val="333399"/>
              </a:solidFill>
              <a:ea typeface="ヒラギノ角ゴ Pro W3" charset="-128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fr-FR" sz="2000">
              <a:solidFill>
                <a:srgbClr val="333399"/>
              </a:solidFill>
              <a:ea typeface="ヒラギノ角ゴ Pro W3" charset="-128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fr-FR" sz="2000">
              <a:solidFill>
                <a:srgbClr val="333399"/>
              </a:solidFill>
              <a:ea typeface="ヒラギノ角ゴ Pro W3" charset="-128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fr-FR" sz="2000">
              <a:solidFill>
                <a:srgbClr val="333399"/>
              </a:solidFill>
              <a:ea typeface="ヒラギノ角ゴ Pro W3" charset="-128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fr-FR" sz="2000">
              <a:solidFill>
                <a:srgbClr val="333399"/>
              </a:solidFill>
              <a:ea typeface="ヒラギノ角ゴ Pro W3" charset="-128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fr-FR" sz="2000">
              <a:solidFill>
                <a:srgbClr val="333399"/>
              </a:solidFill>
              <a:ea typeface="ヒラギノ角ゴ Pro W3" charset="-128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fr-FR" sz="2000">
              <a:solidFill>
                <a:srgbClr val="333399"/>
              </a:solidFill>
              <a:ea typeface="ヒラギノ角ゴ Pro W3" charset="-128"/>
            </a:endParaRPr>
          </a:p>
          <a:p>
            <a:pPr>
              <a:spcBef>
                <a:spcPct val="50000"/>
              </a:spcBef>
              <a:buClr>
                <a:srgbClr val="333399"/>
              </a:buClr>
              <a:buFont typeface="Wingdings" pitchFamily="2" charset="2"/>
              <a:buChar char="§"/>
            </a:pPr>
            <a:r>
              <a:rPr lang="fr-FR" sz="2000">
                <a:solidFill>
                  <a:srgbClr val="333399"/>
                </a:solidFill>
                <a:ea typeface="ヒラギノ角ゴ Pro W3" charset="-128"/>
              </a:rPr>
              <a:t> Nombre de programmes de logements livrés, réalisés conjointement par l’opérateur et l’architecte :</a:t>
            </a:r>
          </a:p>
          <a:p>
            <a:pPr>
              <a:spcBef>
                <a:spcPct val="50000"/>
              </a:spcBef>
              <a:buClr>
                <a:schemeClr val="bg1"/>
              </a:buClr>
              <a:buFont typeface="Wingdings" pitchFamily="2" charset="2"/>
              <a:buNone/>
            </a:pPr>
            <a:endParaRPr lang="fr-FR" sz="2000">
              <a:solidFill>
                <a:srgbClr val="333399"/>
              </a:solidFill>
              <a:ea typeface="ヒラギノ角ゴ Pro W3" charset="-128"/>
            </a:endParaRPr>
          </a:p>
          <a:p>
            <a:pPr>
              <a:spcBef>
                <a:spcPct val="50000"/>
              </a:spcBef>
              <a:buClr>
                <a:schemeClr val="bg1"/>
              </a:buClr>
              <a:buFont typeface="Wingdings" pitchFamily="2" charset="2"/>
              <a:buNone/>
            </a:pPr>
            <a:r>
              <a:rPr lang="fr-FR" sz="2400">
                <a:solidFill>
                  <a:srgbClr val="333399"/>
                </a:solidFill>
                <a:ea typeface="ヒラギノ角ゴ Pro W3" charset="-128"/>
              </a:rPr>
              <a:t>  </a:t>
            </a:r>
            <a:endParaRPr lang="fr-FR" sz="3200" b="1" i="1">
              <a:solidFill>
                <a:srgbClr val="333399"/>
              </a:solidFill>
              <a:ea typeface="ヒラギノ角ゴ Pro W3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pour une image  1"/>
          <p:cNvSpPr>
            <a:spLocks noGrp="1"/>
          </p:cNvSpPr>
          <p:nvPr>
            <p:ph type="pic" sz="quarter" idx="10"/>
          </p:nvPr>
        </p:nvSpPr>
        <p:spPr bwMode="auto">
          <a:xfrm>
            <a:off x="214313" y="2000250"/>
            <a:ext cx="2714625" cy="18573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67" name="Espace réservé pour une image  2"/>
          <p:cNvSpPr>
            <a:spLocks noGrp="1"/>
          </p:cNvSpPr>
          <p:nvPr>
            <p:ph type="pic" sz="quarter" idx="11"/>
          </p:nvPr>
        </p:nvSpPr>
        <p:spPr bwMode="auto">
          <a:xfrm>
            <a:off x="3214688" y="2000250"/>
            <a:ext cx="2714625" cy="18573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68" name="Espace réservé pour une image  3"/>
          <p:cNvSpPr>
            <a:spLocks noGrp="1"/>
          </p:cNvSpPr>
          <p:nvPr>
            <p:ph type="pic" sz="quarter" idx="12"/>
          </p:nvPr>
        </p:nvSpPr>
        <p:spPr bwMode="auto">
          <a:xfrm>
            <a:off x="6215063" y="2000250"/>
            <a:ext cx="2714625" cy="18573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69" name="Espace réservé pour une image  4"/>
          <p:cNvSpPr>
            <a:spLocks noGrp="1"/>
          </p:cNvSpPr>
          <p:nvPr>
            <p:ph type="pic" sz="quarter" idx="4294967295"/>
          </p:nvPr>
        </p:nvSpPr>
        <p:spPr bwMode="auto">
          <a:xfrm>
            <a:off x="6143625" y="714375"/>
            <a:ext cx="1285875" cy="857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sz="1200" dirty="0"/>
          </a:p>
        </p:txBody>
      </p:sp>
      <p:sp>
        <p:nvSpPr>
          <p:cNvPr id="11270" name="Espace réservé pour une image  5"/>
          <p:cNvSpPr>
            <a:spLocks noGrp="1"/>
          </p:cNvSpPr>
          <p:nvPr>
            <p:ph type="pic" sz="quarter" idx="4294967295"/>
          </p:nvPr>
        </p:nvSpPr>
        <p:spPr bwMode="auto">
          <a:xfrm>
            <a:off x="7572375" y="714375"/>
            <a:ext cx="1285875" cy="857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sz="1200" dirty="0"/>
          </a:p>
        </p:txBody>
      </p:sp>
      <p:sp>
        <p:nvSpPr>
          <p:cNvPr id="11271" name="ZoneTexte 6"/>
          <p:cNvSpPr txBox="1">
            <a:spLocks noChangeArrowheads="1"/>
          </p:cNvSpPr>
          <p:nvPr/>
        </p:nvSpPr>
        <p:spPr bwMode="auto">
          <a:xfrm>
            <a:off x="214313" y="426402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le nb logements + ind ou coll</a:t>
            </a:r>
          </a:p>
        </p:txBody>
      </p:sp>
      <p:sp>
        <p:nvSpPr>
          <p:cNvPr id="11272" name="ZoneTexte 7"/>
          <p:cNvSpPr txBox="1">
            <a:spLocks noChangeArrowheads="1"/>
          </p:cNvSpPr>
          <p:nvPr/>
        </p:nvSpPr>
        <p:spPr bwMode="auto">
          <a:xfrm>
            <a:off x="214313" y="4941168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opérateur</a:t>
            </a:r>
          </a:p>
        </p:txBody>
      </p:sp>
      <p:sp>
        <p:nvSpPr>
          <p:cNvPr id="11273" name="ZoneTexte 8"/>
          <p:cNvSpPr txBox="1">
            <a:spLocks noChangeArrowheads="1"/>
          </p:cNvSpPr>
          <p:nvPr/>
        </p:nvSpPr>
        <p:spPr bwMode="auto">
          <a:xfrm>
            <a:off x="214313" y="562929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de la ville</a:t>
            </a:r>
          </a:p>
        </p:txBody>
      </p:sp>
      <p:sp>
        <p:nvSpPr>
          <p:cNvPr id="11274" name="ZoneTexte 9"/>
          <p:cNvSpPr txBox="1">
            <a:spLocks noChangeArrowheads="1"/>
          </p:cNvSpPr>
          <p:nvPr/>
        </p:nvSpPr>
        <p:spPr bwMode="auto">
          <a:xfrm>
            <a:off x="214313" y="6335713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l’année</a:t>
            </a:r>
          </a:p>
        </p:txBody>
      </p:sp>
      <p:sp>
        <p:nvSpPr>
          <p:cNvPr id="11275" name="ZoneTexte 10"/>
          <p:cNvSpPr txBox="1">
            <a:spLocks noChangeArrowheads="1"/>
          </p:cNvSpPr>
          <p:nvPr/>
        </p:nvSpPr>
        <p:spPr bwMode="auto">
          <a:xfrm>
            <a:off x="3143250" y="426402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le nb logements + ind ou coll</a:t>
            </a:r>
          </a:p>
        </p:txBody>
      </p:sp>
      <p:sp>
        <p:nvSpPr>
          <p:cNvPr id="11276" name="ZoneTexte 11"/>
          <p:cNvSpPr txBox="1">
            <a:spLocks noChangeArrowheads="1"/>
          </p:cNvSpPr>
          <p:nvPr/>
        </p:nvSpPr>
        <p:spPr bwMode="auto">
          <a:xfrm>
            <a:off x="3143250" y="4941168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opérateur</a:t>
            </a:r>
          </a:p>
        </p:txBody>
      </p:sp>
      <p:sp>
        <p:nvSpPr>
          <p:cNvPr id="11277" name="ZoneTexte 12"/>
          <p:cNvSpPr txBox="1">
            <a:spLocks noChangeArrowheads="1"/>
          </p:cNvSpPr>
          <p:nvPr/>
        </p:nvSpPr>
        <p:spPr bwMode="auto">
          <a:xfrm>
            <a:off x="3143250" y="562929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de la ville</a:t>
            </a:r>
          </a:p>
        </p:txBody>
      </p:sp>
      <p:sp>
        <p:nvSpPr>
          <p:cNvPr id="11278" name="ZoneTexte 13"/>
          <p:cNvSpPr txBox="1">
            <a:spLocks noChangeArrowheads="1"/>
          </p:cNvSpPr>
          <p:nvPr/>
        </p:nvSpPr>
        <p:spPr bwMode="auto">
          <a:xfrm>
            <a:off x="3143250" y="6335713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l’année</a:t>
            </a:r>
          </a:p>
        </p:txBody>
      </p:sp>
      <p:sp>
        <p:nvSpPr>
          <p:cNvPr id="11279" name="ZoneTexte 14"/>
          <p:cNvSpPr txBox="1">
            <a:spLocks noChangeArrowheads="1"/>
          </p:cNvSpPr>
          <p:nvPr/>
        </p:nvSpPr>
        <p:spPr bwMode="auto">
          <a:xfrm>
            <a:off x="6215063" y="426402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le nb logements + ind ou coll</a:t>
            </a:r>
          </a:p>
        </p:txBody>
      </p:sp>
      <p:sp>
        <p:nvSpPr>
          <p:cNvPr id="11280" name="ZoneTexte 15"/>
          <p:cNvSpPr txBox="1">
            <a:spLocks noChangeArrowheads="1"/>
          </p:cNvSpPr>
          <p:nvPr/>
        </p:nvSpPr>
        <p:spPr bwMode="auto">
          <a:xfrm>
            <a:off x="6215063" y="4941168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opérateur</a:t>
            </a:r>
          </a:p>
        </p:txBody>
      </p:sp>
      <p:sp>
        <p:nvSpPr>
          <p:cNvPr id="11281" name="ZoneTexte 16"/>
          <p:cNvSpPr txBox="1">
            <a:spLocks noChangeArrowheads="1"/>
          </p:cNvSpPr>
          <p:nvPr/>
        </p:nvSpPr>
        <p:spPr bwMode="auto">
          <a:xfrm>
            <a:off x="6215063" y="562929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de la ville</a:t>
            </a:r>
          </a:p>
        </p:txBody>
      </p:sp>
      <p:sp>
        <p:nvSpPr>
          <p:cNvPr id="11282" name="ZoneTexte 17"/>
          <p:cNvSpPr txBox="1">
            <a:spLocks noChangeArrowheads="1"/>
          </p:cNvSpPr>
          <p:nvPr/>
        </p:nvSpPr>
        <p:spPr bwMode="auto">
          <a:xfrm>
            <a:off x="6215063" y="6335713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l’année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pour une image  1"/>
          <p:cNvSpPr>
            <a:spLocks noGrp="1"/>
          </p:cNvSpPr>
          <p:nvPr>
            <p:ph type="pic" sz="quarter" idx="10"/>
          </p:nvPr>
        </p:nvSpPr>
        <p:spPr bwMode="auto">
          <a:xfrm>
            <a:off x="214313" y="2000250"/>
            <a:ext cx="2714625" cy="18573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291" name="Espace réservé pour une image  2"/>
          <p:cNvSpPr>
            <a:spLocks noGrp="1"/>
          </p:cNvSpPr>
          <p:nvPr>
            <p:ph type="pic" sz="quarter" idx="11"/>
          </p:nvPr>
        </p:nvSpPr>
        <p:spPr bwMode="auto">
          <a:xfrm>
            <a:off x="3214688" y="2000250"/>
            <a:ext cx="2714625" cy="18573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292" name="Espace réservé pour une image  3"/>
          <p:cNvSpPr>
            <a:spLocks noGrp="1"/>
          </p:cNvSpPr>
          <p:nvPr>
            <p:ph type="pic" sz="quarter" idx="12"/>
          </p:nvPr>
        </p:nvSpPr>
        <p:spPr bwMode="auto">
          <a:xfrm>
            <a:off x="6215063" y="2000250"/>
            <a:ext cx="2714625" cy="18573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293" name="Espace réservé pour une image  4"/>
          <p:cNvSpPr>
            <a:spLocks noGrp="1"/>
          </p:cNvSpPr>
          <p:nvPr>
            <p:ph type="pic" sz="quarter" idx="13"/>
          </p:nvPr>
        </p:nvSpPr>
        <p:spPr bwMode="auto">
          <a:xfrm>
            <a:off x="6143625" y="571500"/>
            <a:ext cx="1714500" cy="11430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294" name="ZoneTexte 5"/>
          <p:cNvSpPr txBox="1">
            <a:spLocks noChangeArrowheads="1"/>
          </p:cNvSpPr>
          <p:nvPr/>
        </p:nvSpPr>
        <p:spPr bwMode="auto">
          <a:xfrm>
            <a:off x="214313" y="426402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le nb logements + ind ou coll</a:t>
            </a:r>
          </a:p>
        </p:txBody>
      </p:sp>
      <p:sp>
        <p:nvSpPr>
          <p:cNvPr id="12295" name="ZoneTexte 6"/>
          <p:cNvSpPr txBox="1">
            <a:spLocks noChangeArrowheads="1"/>
          </p:cNvSpPr>
          <p:nvPr/>
        </p:nvSpPr>
        <p:spPr bwMode="auto">
          <a:xfrm>
            <a:off x="214313" y="4929198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opérateur</a:t>
            </a:r>
          </a:p>
        </p:txBody>
      </p:sp>
      <p:sp>
        <p:nvSpPr>
          <p:cNvPr id="12296" name="ZoneTexte 7"/>
          <p:cNvSpPr txBox="1">
            <a:spLocks noChangeArrowheads="1"/>
          </p:cNvSpPr>
          <p:nvPr/>
        </p:nvSpPr>
        <p:spPr bwMode="auto">
          <a:xfrm>
            <a:off x="214313" y="562135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de la ville</a:t>
            </a:r>
          </a:p>
        </p:txBody>
      </p:sp>
      <p:sp>
        <p:nvSpPr>
          <p:cNvPr id="12297" name="ZoneTexte 8"/>
          <p:cNvSpPr txBox="1">
            <a:spLocks noChangeArrowheads="1"/>
          </p:cNvSpPr>
          <p:nvPr/>
        </p:nvSpPr>
        <p:spPr bwMode="auto">
          <a:xfrm>
            <a:off x="214313" y="630932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l’année</a:t>
            </a:r>
          </a:p>
        </p:txBody>
      </p:sp>
      <p:sp>
        <p:nvSpPr>
          <p:cNvPr id="12298" name="ZoneTexte 9"/>
          <p:cNvSpPr txBox="1">
            <a:spLocks noChangeArrowheads="1"/>
          </p:cNvSpPr>
          <p:nvPr/>
        </p:nvSpPr>
        <p:spPr bwMode="auto">
          <a:xfrm>
            <a:off x="3143250" y="426402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le nb logements + ind ou coll</a:t>
            </a:r>
          </a:p>
        </p:txBody>
      </p:sp>
      <p:sp>
        <p:nvSpPr>
          <p:cNvPr id="12299" name="ZoneTexte 10"/>
          <p:cNvSpPr txBox="1">
            <a:spLocks noChangeArrowheads="1"/>
          </p:cNvSpPr>
          <p:nvPr/>
        </p:nvSpPr>
        <p:spPr bwMode="auto">
          <a:xfrm>
            <a:off x="3143250" y="4929198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opérateur</a:t>
            </a:r>
          </a:p>
        </p:txBody>
      </p:sp>
      <p:sp>
        <p:nvSpPr>
          <p:cNvPr id="12300" name="ZoneTexte 11"/>
          <p:cNvSpPr txBox="1">
            <a:spLocks noChangeArrowheads="1"/>
          </p:cNvSpPr>
          <p:nvPr/>
        </p:nvSpPr>
        <p:spPr bwMode="auto">
          <a:xfrm>
            <a:off x="3143250" y="562135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de la ville</a:t>
            </a:r>
          </a:p>
        </p:txBody>
      </p:sp>
      <p:sp>
        <p:nvSpPr>
          <p:cNvPr id="12301" name="ZoneTexte 12"/>
          <p:cNvSpPr txBox="1">
            <a:spLocks noChangeArrowheads="1"/>
          </p:cNvSpPr>
          <p:nvPr/>
        </p:nvSpPr>
        <p:spPr bwMode="auto">
          <a:xfrm>
            <a:off x="3143250" y="630932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l’année</a:t>
            </a:r>
          </a:p>
        </p:txBody>
      </p:sp>
      <p:sp>
        <p:nvSpPr>
          <p:cNvPr id="12302" name="ZoneTexte 13"/>
          <p:cNvSpPr txBox="1">
            <a:spLocks noChangeArrowheads="1"/>
          </p:cNvSpPr>
          <p:nvPr/>
        </p:nvSpPr>
        <p:spPr bwMode="auto">
          <a:xfrm>
            <a:off x="6215063" y="426402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le nb logements + ind ou coll</a:t>
            </a:r>
          </a:p>
        </p:txBody>
      </p:sp>
      <p:sp>
        <p:nvSpPr>
          <p:cNvPr id="12303" name="ZoneTexte 14"/>
          <p:cNvSpPr txBox="1">
            <a:spLocks noChangeArrowheads="1"/>
          </p:cNvSpPr>
          <p:nvPr/>
        </p:nvSpPr>
        <p:spPr bwMode="auto">
          <a:xfrm>
            <a:off x="6215063" y="4929198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opérateur</a:t>
            </a:r>
          </a:p>
        </p:txBody>
      </p:sp>
      <p:sp>
        <p:nvSpPr>
          <p:cNvPr id="12304" name="ZoneTexte 15"/>
          <p:cNvSpPr txBox="1">
            <a:spLocks noChangeArrowheads="1"/>
          </p:cNvSpPr>
          <p:nvPr/>
        </p:nvSpPr>
        <p:spPr bwMode="auto">
          <a:xfrm>
            <a:off x="6215063" y="562135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de la ville</a:t>
            </a:r>
          </a:p>
        </p:txBody>
      </p:sp>
      <p:sp>
        <p:nvSpPr>
          <p:cNvPr id="12305" name="ZoneTexte 16"/>
          <p:cNvSpPr txBox="1">
            <a:spLocks noChangeArrowheads="1"/>
          </p:cNvSpPr>
          <p:nvPr/>
        </p:nvSpPr>
        <p:spPr bwMode="auto">
          <a:xfrm>
            <a:off x="6215063" y="630932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l’année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pour une image  1"/>
          <p:cNvSpPr>
            <a:spLocks noGrp="1"/>
          </p:cNvSpPr>
          <p:nvPr>
            <p:ph type="pic" sz="quarter" idx="11"/>
          </p:nvPr>
        </p:nvSpPr>
        <p:spPr bwMode="auto">
          <a:xfrm>
            <a:off x="3178175" y="2000250"/>
            <a:ext cx="2716213" cy="18573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15" name="Espace réservé pour une image  2"/>
          <p:cNvSpPr>
            <a:spLocks noGrp="1"/>
          </p:cNvSpPr>
          <p:nvPr>
            <p:ph type="pic" sz="quarter" idx="12"/>
          </p:nvPr>
        </p:nvSpPr>
        <p:spPr bwMode="auto">
          <a:xfrm>
            <a:off x="6215063" y="2000250"/>
            <a:ext cx="2714625" cy="18573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16" name="Espace réservé pour une image  3"/>
          <p:cNvSpPr>
            <a:spLocks noGrp="1"/>
          </p:cNvSpPr>
          <p:nvPr>
            <p:ph type="pic" sz="quarter" idx="10"/>
          </p:nvPr>
        </p:nvSpPr>
        <p:spPr bwMode="auto">
          <a:xfrm>
            <a:off x="214313" y="2000250"/>
            <a:ext cx="2714625" cy="18573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17" name="Espace réservé pour une image  4"/>
          <p:cNvSpPr>
            <a:spLocks noGrp="1"/>
          </p:cNvSpPr>
          <p:nvPr>
            <p:ph type="pic" sz="quarter" idx="13"/>
          </p:nvPr>
        </p:nvSpPr>
        <p:spPr bwMode="auto">
          <a:xfrm>
            <a:off x="6143625" y="571500"/>
            <a:ext cx="1714500" cy="11430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18" name="ZoneTexte 5"/>
          <p:cNvSpPr txBox="1">
            <a:spLocks noChangeArrowheads="1"/>
          </p:cNvSpPr>
          <p:nvPr/>
        </p:nvSpPr>
        <p:spPr bwMode="auto">
          <a:xfrm>
            <a:off x="214313" y="426402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le nb logements + ind ou coll</a:t>
            </a:r>
          </a:p>
        </p:txBody>
      </p:sp>
      <p:sp>
        <p:nvSpPr>
          <p:cNvPr id="13319" name="ZoneTexte 6"/>
          <p:cNvSpPr txBox="1">
            <a:spLocks noChangeArrowheads="1"/>
          </p:cNvSpPr>
          <p:nvPr/>
        </p:nvSpPr>
        <p:spPr bwMode="auto">
          <a:xfrm>
            <a:off x="214313" y="4929198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opérateur</a:t>
            </a:r>
          </a:p>
        </p:txBody>
      </p:sp>
      <p:sp>
        <p:nvSpPr>
          <p:cNvPr id="13320" name="ZoneTexte 7"/>
          <p:cNvSpPr txBox="1">
            <a:spLocks noChangeArrowheads="1"/>
          </p:cNvSpPr>
          <p:nvPr/>
        </p:nvSpPr>
        <p:spPr bwMode="auto">
          <a:xfrm>
            <a:off x="214313" y="562929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de la ville</a:t>
            </a:r>
          </a:p>
        </p:txBody>
      </p:sp>
      <p:sp>
        <p:nvSpPr>
          <p:cNvPr id="13321" name="ZoneTexte 8"/>
          <p:cNvSpPr txBox="1">
            <a:spLocks noChangeArrowheads="1"/>
          </p:cNvSpPr>
          <p:nvPr/>
        </p:nvSpPr>
        <p:spPr bwMode="auto">
          <a:xfrm>
            <a:off x="214313" y="630932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l’année</a:t>
            </a:r>
          </a:p>
        </p:txBody>
      </p:sp>
      <p:sp>
        <p:nvSpPr>
          <p:cNvPr id="13322" name="ZoneTexte 9"/>
          <p:cNvSpPr txBox="1">
            <a:spLocks noChangeArrowheads="1"/>
          </p:cNvSpPr>
          <p:nvPr/>
        </p:nvSpPr>
        <p:spPr bwMode="auto">
          <a:xfrm>
            <a:off x="3143250" y="426402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le nb logements + ind ou coll</a:t>
            </a:r>
          </a:p>
        </p:txBody>
      </p:sp>
      <p:sp>
        <p:nvSpPr>
          <p:cNvPr id="13323" name="ZoneTexte 10"/>
          <p:cNvSpPr txBox="1">
            <a:spLocks noChangeArrowheads="1"/>
          </p:cNvSpPr>
          <p:nvPr/>
        </p:nvSpPr>
        <p:spPr bwMode="auto">
          <a:xfrm>
            <a:off x="3143250" y="4929198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opérateur</a:t>
            </a:r>
          </a:p>
        </p:txBody>
      </p:sp>
      <p:sp>
        <p:nvSpPr>
          <p:cNvPr id="13324" name="ZoneTexte 11"/>
          <p:cNvSpPr txBox="1">
            <a:spLocks noChangeArrowheads="1"/>
          </p:cNvSpPr>
          <p:nvPr/>
        </p:nvSpPr>
        <p:spPr bwMode="auto">
          <a:xfrm>
            <a:off x="3143250" y="562929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dirty="0">
                <a:latin typeface="Calibri" pitchFamily="34" charset="0"/>
              </a:rPr>
              <a:t>Saisir nom de la ville</a:t>
            </a:r>
          </a:p>
        </p:txBody>
      </p:sp>
      <p:sp>
        <p:nvSpPr>
          <p:cNvPr id="13325" name="ZoneTexte 12"/>
          <p:cNvSpPr txBox="1">
            <a:spLocks noChangeArrowheads="1"/>
          </p:cNvSpPr>
          <p:nvPr/>
        </p:nvSpPr>
        <p:spPr bwMode="auto">
          <a:xfrm>
            <a:off x="3143250" y="630932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l’année</a:t>
            </a:r>
          </a:p>
        </p:txBody>
      </p:sp>
      <p:sp>
        <p:nvSpPr>
          <p:cNvPr id="13326" name="ZoneTexte 13"/>
          <p:cNvSpPr txBox="1">
            <a:spLocks noChangeArrowheads="1"/>
          </p:cNvSpPr>
          <p:nvPr/>
        </p:nvSpPr>
        <p:spPr bwMode="auto">
          <a:xfrm>
            <a:off x="6215063" y="4264025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le nb logements + ind ou coll</a:t>
            </a:r>
          </a:p>
        </p:txBody>
      </p:sp>
      <p:sp>
        <p:nvSpPr>
          <p:cNvPr id="13327" name="ZoneTexte 14"/>
          <p:cNvSpPr txBox="1">
            <a:spLocks noChangeArrowheads="1"/>
          </p:cNvSpPr>
          <p:nvPr/>
        </p:nvSpPr>
        <p:spPr bwMode="auto">
          <a:xfrm>
            <a:off x="6215063" y="4929198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opérateur</a:t>
            </a:r>
          </a:p>
        </p:txBody>
      </p:sp>
      <p:sp>
        <p:nvSpPr>
          <p:cNvPr id="13328" name="ZoneTexte 15"/>
          <p:cNvSpPr txBox="1">
            <a:spLocks noChangeArrowheads="1"/>
          </p:cNvSpPr>
          <p:nvPr/>
        </p:nvSpPr>
        <p:spPr bwMode="auto">
          <a:xfrm>
            <a:off x="6215063" y="562929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nom de la ville</a:t>
            </a:r>
          </a:p>
        </p:txBody>
      </p:sp>
      <p:sp>
        <p:nvSpPr>
          <p:cNvPr id="13329" name="ZoneTexte 16"/>
          <p:cNvSpPr txBox="1">
            <a:spLocks noChangeArrowheads="1"/>
          </p:cNvSpPr>
          <p:nvPr/>
        </p:nvSpPr>
        <p:spPr bwMode="auto">
          <a:xfrm>
            <a:off x="6215063" y="6309320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alibri" pitchFamily="34" charset="0"/>
              </a:rPr>
              <a:t>Saisir l’année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nception personnalisée">
  <a:themeElements>
    <a:clrScheme name="1_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nception personnalisée">
  <a:themeElements>
    <a:clrScheme name="2_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nception personnalisée">
  <a:themeElements>
    <a:clrScheme name="3_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nception personnalisée">
  <a:themeElements>
    <a:clrScheme name="4_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nception personnalisée">
  <a:themeElements>
    <a:clrScheme name="4_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217</Words>
  <Application>Microsoft Office PowerPoint</Application>
  <PresentationFormat>Affichage à l'écran (4:3)</PresentationFormat>
  <Paragraphs>53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5</vt:i4>
      </vt:variant>
    </vt:vector>
  </HeadingPairs>
  <TitlesOfParts>
    <vt:vector size="16" baseType="lpstr">
      <vt:lpstr>Arial</vt:lpstr>
      <vt:lpstr>Calibri</vt:lpstr>
      <vt:lpstr>Verdana</vt:lpstr>
      <vt:lpstr>Wingdings</vt:lpstr>
      <vt:lpstr>ヒラギノ角ゴ Pro W3</vt:lpstr>
      <vt:lpstr>Conception personnalisée</vt:lpstr>
      <vt:lpstr>1_Conception personnalisée</vt:lpstr>
      <vt:lpstr>2_Conception personnalisée</vt:lpstr>
      <vt:lpstr>3_Conception personnalisée</vt:lpstr>
      <vt:lpstr>4_Conception personnalisée</vt:lpstr>
      <vt:lpstr>5_Conception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sas fg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erichard</dc:creator>
  <cp:lastModifiedBy>Remi Piegay</cp:lastModifiedBy>
  <cp:revision>92</cp:revision>
  <dcterms:created xsi:type="dcterms:W3CDTF">2005-10-21T13:00:20Z</dcterms:created>
  <dcterms:modified xsi:type="dcterms:W3CDTF">2025-05-16T15:41:10Z</dcterms:modified>
</cp:coreProperties>
</file>