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62" r:id="rId2"/>
    <p:sldId id="263" r:id="rId3"/>
    <p:sldId id="265" r:id="rId4"/>
    <p:sldId id="266" r:id="rId5"/>
    <p:sldId id="267" r:id="rId6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C00"/>
    <a:srgbClr val="DB9185"/>
    <a:srgbClr val="DB532F"/>
    <a:srgbClr val="FF643B"/>
    <a:srgbClr val="275283"/>
    <a:srgbClr val="115382"/>
    <a:srgbClr val="9BD1EC"/>
    <a:srgbClr val="6CAB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85" autoAdjust="0"/>
    <p:restoredTop sz="94795" autoAdjust="0"/>
  </p:normalViewPr>
  <p:slideViewPr>
    <p:cSldViewPr snapToGrid="0" snapToObjects="1">
      <p:cViewPr varScale="1">
        <p:scale>
          <a:sx n="116" d="100"/>
          <a:sy n="116" d="100"/>
        </p:scale>
        <p:origin x="1136" y="1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A18D59-C287-8545-ABF7-018B40F4ABEE}" type="datetimeFigureOut">
              <a:rPr lang="fr-FR" smtClean="0"/>
              <a:t>11/12/2025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1B43F1-08A4-3140-9EAC-966A10814A2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258921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2E1D05-46BD-3040-AC94-1A0BE1A86F0E}" type="datetimeFigureOut">
              <a:rPr lang="fr-FR" smtClean="0"/>
              <a:t>11/12/2025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75BCAA-2390-2944-8A45-D05A5BCB469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835616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4"/>
          <p:cNvSpPr>
            <a:spLocks noChangeArrowheads="1"/>
          </p:cNvSpPr>
          <p:nvPr userDrawn="1"/>
        </p:nvSpPr>
        <p:spPr bwMode="auto">
          <a:xfrm>
            <a:off x="0" y="-1"/>
            <a:ext cx="12192000" cy="5040000"/>
          </a:xfrm>
          <a:prstGeom prst="rect">
            <a:avLst/>
          </a:prstGeom>
          <a:solidFill>
            <a:srgbClr val="27528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 sz="1800"/>
          </a:p>
        </p:txBody>
      </p:sp>
      <p:sp>
        <p:nvSpPr>
          <p:cNvPr id="1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99397" y="1086556"/>
            <a:ext cx="10568516" cy="2894190"/>
          </a:xfrm>
        </p:spPr>
        <p:txBody>
          <a:bodyPr>
            <a:normAutofit/>
          </a:bodyPr>
          <a:lstStyle>
            <a:lvl1pPr>
              <a:defRPr sz="3800" b="1">
                <a:ln w="1270">
                  <a:solidFill>
                    <a:srgbClr val="005996"/>
                  </a:solidFill>
                </a:ln>
                <a:solidFill>
                  <a:schemeClr val="bg1"/>
                </a:solidFill>
                <a:latin typeface="Tw Cen MT" panose="020B0602020104020603" pitchFamily="34" charset="77"/>
              </a:defRPr>
            </a:lvl1pPr>
          </a:lstStyle>
          <a:p>
            <a:endParaRPr lang="fr-FR" dirty="0"/>
          </a:p>
        </p:txBody>
      </p:sp>
      <p:sp>
        <p:nvSpPr>
          <p:cNvPr id="15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0" y="466766"/>
            <a:ext cx="789632" cy="365125"/>
          </a:xfrm>
          <a:prstGeom prst="rect">
            <a:avLst/>
          </a:prstGeom>
          <a:solidFill>
            <a:srgbClr val="DB532F"/>
          </a:solidFill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defRPr sz="2000" b="1">
                <a:solidFill>
                  <a:schemeClr val="tx1"/>
                </a:solidFill>
                <a:latin typeface="Tw Cen MT" panose="020B0602020104020603" pitchFamily="34" charset="77"/>
              </a:defRPr>
            </a:lvl1pPr>
          </a:lstStyle>
          <a:p>
            <a:fld id="{8519A665-A4C8-1F44-99CB-20E2E8B35E74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53328" y="5168246"/>
            <a:ext cx="9266688" cy="1080000"/>
          </a:xfrm>
          <a:ln>
            <a:solidFill>
              <a:srgbClr val="DB532F"/>
            </a:solidFill>
          </a:ln>
        </p:spPr>
        <p:txBody>
          <a:bodyPr anchor="ctr" anchorCtr="1"/>
          <a:lstStyle>
            <a:lvl1pPr marL="0" indent="0" algn="ctr">
              <a:spcBef>
                <a:spcPts val="300"/>
              </a:spcBef>
              <a:spcAft>
                <a:spcPts val="300"/>
              </a:spcAft>
              <a:buFont typeface="Wingdings" pitchFamily="2" charset="2"/>
              <a:buNone/>
              <a:defRPr b="1">
                <a:solidFill>
                  <a:srgbClr val="FF6600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 dirty="0"/>
              <a:t>Cliquez pour modifier le style des sous-titres du masque</a:t>
            </a:r>
          </a:p>
        </p:txBody>
      </p:sp>
      <p:pic>
        <p:nvPicPr>
          <p:cNvPr id="21" name="Image 20" descr="Logo Narthex -37 Ko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167" y="5175178"/>
            <a:ext cx="2398655" cy="1373553"/>
          </a:xfrm>
          <a:prstGeom prst="rect">
            <a:avLst/>
          </a:prstGeom>
        </p:spPr>
      </p:pic>
      <p:sp>
        <p:nvSpPr>
          <p:cNvPr id="23" name="Rectangle 22"/>
          <p:cNvSpPr/>
          <p:nvPr userDrawn="1"/>
        </p:nvSpPr>
        <p:spPr>
          <a:xfrm>
            <a:off x="-51106" y="6541924"/>
            <a:ext cx="2857588" cy="2923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fr-FR" sz="1300" b="0" kern="1200" spc="100" dirty="0">
                <a:solidFill>
                  <a:srgbClr val="115382"/>
                </a:solidFill>
                <a:effectLst/>
                <a:latin typeface="Tw Cen MT"/>
                <a:ea typeface="+mn-ea"/>
                <a:cs typeface="Tw Cen MT"/>
              </a:rPr>
              <a:t>www.agence-narthex.fr</a:t>
            </a:r>
            <a:endParaRPr lang="fr-FR" sz="1300" b="0" spc="100" dirty="0">
              <a:solidFill>
                <a:srgbClr val="115382"/>
              </a:solidFill>
              <a:latin typeface="Tw Cen MT"/>
              <a:cs typeface="Tw Cen MT"/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2583821" y="6275654"/>
            <a:ext cx="9608179" cy="60871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fr-FR" sz="2000" b="1" kern="1200" spc="120" dirty="0">
                <a:solidFill>
                  <a:srgbClr val="115382"/>
                </a:solidFill>
                <a:effectLst/>
                <a:latin typeface="Tw Cen MT"/>
                <a:ea typeface="+mn-ea"/>
                <a:cs typeface="Tw Cen MT"/>
              </a:rPr>
              <a:t>PROGRAMMATION • URBANISME • ARCHITECTURE • AMO</a:t>
            </a:r>
          </a:p>
          <a:p>
            <a:pPr algn="ctr">
              <a:lnSpc>
                <a:spcPts val="2000"/>
              </a:lnSpc>
            </a:pPr>
            <a:r>
              <a:rPr lang="fr-FR" sz="1800" spc="0" dirty="0">
                <a:solidFill>
                  <a:srgbClr val="115382"/>
                </a:solidFill>
                <a:effectLst/>
                <a:latin typeface="Tw Cen MT"/>
                <a:cs typeface="Tw Cen MT"/>
              </a:rPr>
              <a:t> </a:t>
            </a:r>
            <a:r>
              <a:rPr lang="fr-FR" sz="1300" spc="0" dirty="0">
                <a:solidFill>
                  <a:srgbClr val="115382"/>
                </a:solidFill>
                <a:effectLst/>
                <a:latin typeface="Tw Cen MT"/>
                <a:cs typeface="Tw Cen MT"/>
              </a:rPr>
              <a:t>7 rue Bannier – </a:t>
            </a:r>
            <a:r>
              <a:rPr lang="fr-FR" sz="1200" spc="0" dirty="0">
                <a:solidFill>
                  <a:srgbClr val="115382"/>
                </a:solidFill>
                <a:effectLst/>
                <a:latin typeface="Tw Cen MT"/>
                <a:cs typeface="Tw Cen MT"/>
              </a:rPr>
              <a:t>45</a:t>
            </a:r>
            <a:r>
              <a:rPr lang="fr-FR" sz="500" spc="0" dirty="0">
                <a:solidFill>
                  <a:srgbClr val="115382"/>
                </a:solidFill>
                <a:effectLst/>
                <a:latin typeface="Tw Cen MT"/>
                <a:cs typeface="Tw Cen MT"/>
              </a:rPr>
              <a:t> </a:t>
            </a:r>
            <a:r>
              <a:rPr lang="fr-FR" sz="1200" spc="0" dirty="0">
                <a:solidFill>
                  <a:srgbClr val="115382"/>
                </a:solidFill>
                <a:effectLst/>
                <a:latin typeface="Tw Cen MT"/>
                <a:cs typeface="Tw Cen MT"/>
              </a:rPr>
              <a:t>000</a:t>
            </a:r>
            <a:r>
              <a:rPr lang="fr-FR" sz="1300" spc="0" dirty="0">
                <a:solidFill>
                  <a:srgbClr val="115382"/>
                </a:solidFill>
                <a:effectLst/>
                <a:latin typeface="Tw Cen MT"/>
                <a:cs typeface="Tw Cen MT"/>
              </a:rPr>
              <a:t> Orléans</a:t>
            </a:r>
            <a:r>
              <a:rPr lang="fr-FR" sz="1300" spc="0" baseline="0" dirty="0">
                <a:solidFill>
                  <a:srgbClr val="115382"/>
                </a:solidFill>
                <a:effectLst/>
                <a:latin typeface="Tw Cen MT"/>
                <a:cs typeface="Tw Cen MT"/>
              </a:rPr>
              <a:t> - </a:t>
            </a:r>
            <a:r>
              <a:rPr lang="fr-FR" sz="1200" spc="0" baseline="0" dirty="0">
                <a:solidFill>
                  <a:srgbClr val="115382"/>
                </a:solidFill>
                <a:effectLst/>
                <a:latin typeface="Tw Cen MT"/>
                <a:cs typeface="Tw Cen MT"/>
              </a:rPr>
              <a:t>02 38 62 78 15 </a:t>
            </a:r>
            <a:r>
              <a:rPr lang="fr-FR" sz="1300" spc="0" baseline="0" dirty="0">
                <a:solidFill>
                  <a:srgbClr val="115382"/>
                </a:solidFill>
                <a:effectLst/>
                <a:latin typeface="Tw Cen MT"/>
                <a:cs typeface="Tw Cen MT"/>
              </a:rPr>
              <a:t>- </a:t>
            </a:r>
            <a:r>
              <a:rPr lang="fr-FR" sz="1300" spc="0" baseline="0" dirty="0" err="1">
                <a:solidFill>
                  <a:srgbClr val="115382"/>
                </a:solidFill>
                <a:effectLst/>
                <a:latin typeface="Tw Cen MT"/>
                <a:cs typeface="Tw Cen MT"/>
              </a:rPr>
              <a:t>contact@agence-narthex.fr</a:t>
            </a:r>
            <a:endParaRPr lang="fr-FR" sz="1300" spc="0" dirty="0">
              <a:solidFill>
                <a:srgbClr val="115382"/>
              </a:solidFill>
              <a:latin typeface="Tw Cen MT"/>
              <a:cs typeface="Tw Cen MT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38551E4-5D77-70BE-1622-58C86AA5E01B}"/>
              </a:ext>
            </a:extLst>
          </p:cNvPr>
          <p:cNvSpPr/>
          <p:nvPr userDrawn="1"/>
        </p:nvSpPr>
        <p:spPr>
          <a:xfrm>
            <a:off x="-51106" y="6248246"/>
            <a:ext cx="236273" cy="31399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</p:spTree>
    <p:extLst>
      <p:ext uri="{BB962C8B-B14F-4D97-AF65-F5344CB8AC3E}">
        <p14:creationId xmlns:p14="http://schemas.microsoft.com/office/powerpoint/2010/main" val="3593954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52192" y="10160"/>
            <a:ext cx="11090795" cy="629919"/>
          </a:xfrm>
        </p:spPr>
        <p:txBody>
          <a:bodyPr>
            <a:normAutofit/>
          </a:bodyPr>
          <a:lstStyle>
            <a:lvl1pPr algn="l">
              <a:defRPr sz="3200" b="1">
                <a:solidFill>
                  <a:srgbClr val="115382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4505" y="740229"/>
            <a:ext cx="796800" cy="5609772"/>
          </a:xfrm>
          <a:ln>
            <a:noFill/>
          </a:ln>
          <a:effectLst/>
        </p:spPr>
        <p:txBody>
          <a:bodyPr/>
          <a:lstStyle/>
          <a:p>
            <a:r>
              <a:rPr lang="fr-FR"/>
              <a:t>Construction d’une halte-garderie, d'une classe et de locaux dans l’école
« Les blés en herbe » à Mignières - MAPA de maîtrise d'œuvre - janv. 2026</a:t>
            </a:r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8485A213-AD41-4C02-A61D-F70383569E34}"/>
              </a:ext>
            </a:extLst>
          </p:cNvPr>
          <p:cNvSpPr txBox="1"/>
          <p:nvPr userDrawn="1"/>
        </p:nvSpPr>
        <p:spPr>
          <a:xfrm>
            <a:off x="-20992" y="95887"/>
            <a:ext cx="76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1162E60-09D6-8E4E-868D-D09DD8709462}" type="slidenum">
              <a:rPr lang="fr-FR" sz="1800" b="1" smtClean="0">
                <a:solidFill>
                  <a:schemeClr val="bg1"/>
                </a:solidFill>
              </a:rPr>
              <a:t>‹N°›</a:t>
            </a:fld>
            <a:endParaRPr lang="fr-FR" sz="1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4636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959557" y="1171222"/>
            <a:ext cx="5276152" cy="5529694"/>
          </a:xfrm>
        </p:spPr>
        <p:txBody>
          <a:bodyPr/>
          <a:lstStyle>
            <a:lvl1pPr marL="0" indent="0" algn="ctr">
              <a:buNone/>
              <a:defRPr sz="2400" b="1"/>
            </a:lvl1pPr>
            <a:lvl2pPr marL="0" indent="-285750">
              <a:buFont typeface="Arial"/>
              <a:buChar char="•"/>
              <a:defRPr sz="2200"/>
            </a:lvl2pPr>
            <a:lvl3pPr marL="540000">
              <a:defRPr sz="2000"/>
            </a:lvl3pPr>
            <a:lvl4pPr marL="1080000" indent="-228600">
              <a:buFont typeface="Arial"/>
              <a:buChar char="•"/>
              <a:defRPr sz="1800"/>
            </a:lvl4pPr>
            <a:lvl5pPr marL="360000">
              <a:defRPr sz="1800" b="1">
                <a:solidFill>
                  <a:srgbClr val="DB532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Construction d’une halte-garderie, d'une classe et de locaux dans l’école
« Les blés en herbe » à Mignières - MAPA de maîtrise d'œuvre - janv. 2026</a:t>
            </a:r>
            <a:endParaRPr lang="fr-FR" dirty="0"/>
          </a:p>
        </p:txBody>
      </p:sp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789632" y="1"/>
            <a:ext cx="11402368" cy="640080"/>
          </a:xfrm>
        </p:spPr>
        <p:txBody>
          <a:bodyPr>
            <a:normAutofit/>
          </a:bodyPr>
          <a:lstStyle>
            <a:lvl1pPr>
              <a:defRPr sz="3200" b="1">
                <a:solidFill>
                  <a:srgbClr val="115382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du contenu 2"/>
          <p:cNvSpPr>
            <a:spLocks noGrp="1"/>
          </p:cNvSpPr>
          <p:nvPr>
            <p:ph sz="half" idx="13"/>
          </p:nvPr>
        </p:nvSpPr>
        <p:spPr>
          <a:xfrm>
            <a:off x="6744887" y="1171222"/>
            <a:ext cx="5258965" cy="5529696"/>
          </a:xfrm>
        </p:spPr>
        <p:txBody>
          <a:bodyPr/>
          <a:lstStyle>
            <a:lvl1pPr marL="0" indent="0" algn="ctr">
              <a:buNone/>
              <a:defRPr sz="2400" b="1"/>
            </a:lvl1pPr>
            <a:lvl2pPr marL="0" indent="-285750">
              <a:buFont typeface="Arial"/>
              <a:buChar char="•"/>
              <a:defRPr sz="2200"/>
            </a:lvl2pPr>
            <a:lvl3pPr marL="540000">
              <a:defRPr sz="2000"/>
            </a:lvl3pPr>
            <a:lvl4pPr marL="1080000" indent="-228600">
              <a:buFont typeface="Arial"/>
              <a:buChar char="•"/>
              <a:defRPr sz="1800"/>
            </a:lvl4pPr>
            <a:lvl5pPr marL="360000">
              <a:defRPr sz="1800" b="1">
                <a:solidFill>
                  <a:srgbClr val="DB532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954815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Construction d’une halte-garderie, d'une classe et de locaux dans l’école
« Les blés en herbe » à Mignières - MAPA de maîtrise d'œuvre - janv. 2026</a:t>
            </a:r>
            <a:endParaRPr lang="fr-FR" dirty="0"/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789632" y="1"/>
            <a:ext cx="11402368" cy="619760"/>
          </a:xfrm>
        </p:spPr>
        <p:txBody>
          <a:bodyPr>
            <a:normAutofit/>
          </a:bodyPr>
          <a:lstStyle>
            <a:lvl1pPr>
              <a:defRPr sz="3200" b="1">
                <a:solidFill>
                  <a:srgbClr val="115382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</p:spTree>
    <p:extLst>
      <p:ext uri="{BB962C8B-B14F-4D97-AF65-F5344CB8AC3E}">
        <p14:creationId xmlns:p14="http://schemas.microsoft.com/office/powerpoint/2010/main" val="3192169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789632" y="32395"/>
            <a:ext cx="11402368" cy="6057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78371" y="904241"/>
            <a:ext cx="11039999" cy="5824899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-1" y="748338"/>
            <a:ext cx="816000" cy="5586138"/>
          </a:xfrm>
          <a:prstGeom prst="rect">
            <a:avLst/>
          </a:prstGeom>
          <a:solidFill>
            <a:srgbClr val="115382"/>
          </a:solidFill>
          <a:ln>
            <a:noFill/>
          </a:ln>
          <a:effectLst/>
        </p:spPr>
        <p:txBody>
          <a:bodyPr vert="vert270" lIns="91440" tIns="45720" rIns="91440" bIns="45720" rtlCol="0" anchor="ctr"/>
          <a:lstStyle>
            <a:lvl1pPr algn="ctr">
              <a:defRPr sz="1400" b="0">
                <a:solidFill>
                  <a:schemeClr val="bg1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/>
              <a:t>Construction d’une halte-garderie, d'une classe et de locaux dans l’école
« Les blés en herbe » à Mignières - MAPA de maîtrise d'œuvre - janv. 2026</a:t>
            </a:r>
            <a:endParaRPr lang="fr-FR" dirty="0"/>
          </a:p>
        </p:txBody>
      </p:sp>
      <p:pic>
        <p:nvPicPr>
          <p:cNvPr id="4" name="Image 3" descr="Logo_Narthex.eps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2" y="6370914"/>
            <a:ext cx="810697" cy="466765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0D07EBA8-D16E-9D07-F39D-FBE19E2AE3FE}"/>
              </a:ext>
            </a:extLst>
          </p:cNvPr>
          <p:cNvSpPr/>
          <p:nvPr userDrawn="1"/>
        </p:nvSpPr>
        <p:spPr>
          <a:xfrm>
            <a:off x="0" y="-842"/>
            <a:ext cx="816000" cy="648000"/>
          </a:xfrm>
          <a:prstGeom prst="rect">
            <a:avLst/>
          </a:prstGeom>
          <a:solidFill>
            <a:srgbClr val="DB532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 b="1" dirty="0"/>
          </a:p>
        </p:txBody>
      </p:sp>
      <p:sp>
        <p:nvSpPr>
          <p:cNvPr id="8" name="Rectangle 49"/>
          <p:cNvSpPr>
            <a:spLocks noChangeArrowheads="1"/>
          </p:cNvSpPr>
          <p:nvPr userDrawn="1"/>
        </p:nvSpPr>
        <p:spPr bwMode="auto">
          <a:xfrm>
            <a:off x="-8052" y="659264"/>
            <a:ext cx="12240000" cy="112755"/>
          </a:xfrm>
          <a:prstGeom prst="rect">
            <a:avLst/>
          </a:prstGeom>
          <a:solidFill>
            <a:srgbClr val="DB532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 sz="1800"/>
          </a:p>
        </p:txBody>
      </p:sp>
      <p:sp>
        <p:nvSpPr>
          <p:cNvPr id="9" name="Line 56"/>
          <p:cNvSpPr>
            <a:spLocks noChangeShapeType="1"/>
          </p:cNvSpPr>
          <p:nvPr userDrawn="1"/>
        </p:nvSpPr>
        <p:spPr bwMode="auto">
          <a:xfrm>
            <a:off x="-8052" y="665046"/>
            <a:ext cx="12240000" cy="0"/>
          </a:xfrm>
          <a:prstGeom prst="line">
            <a:avLst/>
          </a:prstGeom>
          <a:noFill/>
          <a:ln w="28575">
            <a:solidFill>
              <a:srgbClr val="11538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 sz="180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7AB31449-7C04-07B8-C926-A5B47FA1571E}"/>
              </a:ext>
            </a:extLst>
          </p:cNvPr>
          <p:cNvSpPr txBox="1"/>
          <p:nvPr userDrawn="1"/>
        </p:nvSpPr>
        <p:spPr>
          <a:xfrm>
            <a:off x="-20992" y="95887"/>
            <a:ext cx="76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1162E60-09D6-8E4E-868D-D09DD8709462}" type="slidenum">
              <a:rPr lang="fr-FR" sz="1800" b="1" smtClean="0">
                <a:solidFill>
                  <a:schemeClr val="bg1"/>
                </a:solidFill>
              </a:rPr>
              <a:t>‹N°›</a:t>
            </a:fld>
            <a:endParaRPr lang="fr-FR" sz="1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5489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5" r:id="rId4"/>
  </p:sldLayoutIdLst>
  <p:hf sldNum="0" hdr="0" dt="0"/>
  <p:txStyles>
    <p:titleStyle>
      <a:lvl1pPr marL="0" algn="l" defTabSz="457200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rgbClr val="275283"/>
          </a:solidFill>
          <a:latin typeface="Tw Cen MT" panose="020B0602020104020603" pitchFamily="34" charset="77"/>
          <a:ea typeface="+mj-ea"/>
          <a:cs typeface="+mj-cs"/>
        </a:defRPr>
      </a:lvl1pPr>
    </p:titleStyle>
    <p:bodyStyle>
      <a:lvl1pPr marL="288000" indent="-288000" algn="l" defTabSz="457200" rtl="0" eaLnBrk="1" latinLnBrk="0" hangingPunct="1">
        <a:spcBef>
          <a:spcPts val="900"/>
        </a:spcBef>
        <a:spcAft>
          <a:spcPts val="900"/>
        </a:spcAft>
        <a:buFont typeface="Wingdings" charset="2"/>
        <a:buChar char="§"/>
        <a:defRPr sz="2600" b="0" kern="1200" baseline="0">
          <a:solidFill>
            <a:schemeClr val="tx1"/>
          </a:solidFill>
          <a:latin typeface="Tw Cen MT" panose="020B0602020104020603" pitchFamily="34" charset="77"/>
          <a:ea typeface="+mn-ea"/>
          <a:cs typeface="+mn-cs"/>
        </a:defRPr>
      </a:lvl1pPr>
      <a:lvl2pPr marL="900000" indent="-288000" algn="l" defTabSz="457200" rtl="0" eaLnBrk="1" latinLnBrk="0" hangingPunct="1">
        <a:spcBef>
          <a:spcPts val="600"/>
        </a:spcBef>
        <a:spcAft>
          <a:spcPts val="600"/>
        </a:spcAft>
        <a:buFont typeface="Arial"/>
        <a:buChar char="•"/>
        <a:defRPr sz="2400" kern="1200">
          <a:solidFill>
            <a:schemeClr val="tx1"/>
          </a:solidFill>
          <a:latin typeface="Tw Cen MT" panose="020B0602020104020603" pitchFamily="34" charset="77"/>
          <a:ea typeface="+mn-ea"/>
          <a:cs typeface="+mn-cs"/>
        </a:defRPr>
      </a:lvl2pPr>
      <a:lvl3pPr marL="1260000" indent="-216000" algn="l" defTabSz="457200" rtl="0" eaLnBrk="1" latinLnBrk="0" hangingPunct="1">
        <a:spcBef>
          <a:spcPts val="400"/>
        </a:spcBef>
        <a:spcAft>
          <a:spcPts val="400"/>
        </a:spcAft>
        <a:buFont typeface="Arial"/>
        <a:buChar char="•"/>
        <a:defRPr sz="2000" kern="1200">
          <a:solidFill>
            <a:schemeClr val="tx1"/>
          </a:solidFill>
          <a:latin typeface="Tw Cen MT" panose="020B0602020104020603" pitchFamily="34" charset="77"/>
          <a:ea typeface="+mn-ea"/>
          <a:cs typeface="+mn-cs"/>
        </a:defRPr>
      </a:lvl3pPr>
      <a:lvl4pPr marL="1800000" indent="-216000" algn="l" defTabSz="457200" rtl="0" eaLnBrk="1" latinLnBrk="0" hangingPunct="1">
        <a:spcBef>
          <a:spcPts val="200"/>
        </a:spcBef>
        <a:spcAft>
          <a:spcPts val="200"/>
        </a:spcAft>
        <a:buFont typeface="Arial"/>
        <a:buChar char="–"/>
        <a:defRPr sz="1800" kern="1200">
          <a:solidFill>
            <a:schemeClr val="tx1"/>
          </a:solidFill>
          <a:latin typeface="Tw Cen MT" panose="020B0602020104020603" pitchFamily="34" charset="77"/>
          <a:ea typeface="+mn-ea"/>
          <a:cs typeface="+mn-cs"/>
        </a:defRPr>
      </a:lvl4pPr>
      <a:lvl5pPr marL="540000" indent="-360000" algn="l" defTabSz="457200" rtl="0" eaLnBrk="1" latinLnBrk="0" hangingPunct="1">
        <a:spcBef>
          <a:spcPts val="1500"/>
        </a:spcBef>
        <a:buFont typeface="Wingdings" charset="2"/>
        <a:buChar char="Ø"/>
        <a:defRPr sz="2200" b="1" kern="1200">
          <a:solidFill>
            <a:srgbClr val="DB532F"/>
          </a:solidFill>
          <a:latin typeface="Tw Cen MT" panose="020B0602020104020603" pitchFamily="34" charset="77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6166DF96-C5C6-BFAA-9F8D-D8187BDAB8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Construction d’une halte-garderie, d'une classe et de locaux dans l’école
« Les blés en herbe » à Mignières - MAPA de maîtrise d'œuvre - janv. 2026</a:t>
            </a:r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866ACFE-3D0F-B696-59DF-2787B077010B}"/>
              </a:ext>
            </a:extLst>
          </p:cNvPr>
          <p:cNvSpPr txBox="1"/>
          <p:nvPr/>
        </p:nvSpPr>
        <p:spPr>
          <a:xfrm>
            <a:off x="10474105" y="841673"/>
            <a:ext cx="150097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ctr"/>
            <a:r>
              <a:rPr lang="fr-FR" sz="1000" dirty="0"/>
              <a:t>* CA et effectif moyens des 3 dernières années</a:t>
            </a:r>
            <a:endParaRPr lang="fr-FR" sz="1000" b="1" dirty="0">
              <a:solidFill>
                <a:srgbClr val="000000"/>
              </a:solidFill>
              <a:latin typeface="Tw Cen MT" panose="020B0602020104020603" pitchFamily="34" charset="77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B687846-7CFE-D8E6-817A-1F371BB5A82A}"/>
              </a:ext>
            </a:extLst>
          </p:cNvPr>
          <p:cNvSpPr/>
          <p:nvPr/>
        </p:nvSpPr>
        <p:spPr>
          <a:xfrm>
            <a:off x="1534879" y="0"/>
            <a:ext cx="597600" cy="62992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1103DEFB-6F68-51EA-7D6F-C79C17B00185}"/>
              </a:ext>
            </a:extLst>
          </p:cNvPr>
          <p:cNvSpPr txBox="1"/>
          <p:nvPr/>
        </p:nvSpPr>
        <p:spPr>
          <a:xfrm>
            <a:off x="10309215" y="2806451"/>
            <a:ext cx="1829163" cy="147732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fr-FR" i="1" dirty="0">
                <a:solidFill>
                  <a:srgbClr val="FF0000"/>
                </a:solidFill>
              </a:rPr>
              <a:t>Consigne : Remplir le tableau ou faire un « copier/coller » depuis </a:t>
            </a:r>
            <a:r>
              <a:rPr lang="fr-FR" i="1" dirty="0" err="1">
                <a:solidFill>
                  <a:srgbClr val="FF0000"/>
                </a:solidFill>
              </a:rPr>
              <a:t>excel</a:t>
            </a:r>
            <a:r>
              <a:rPr lang="fr-FR" i="1" dirty="0">
                <a:solidFill>
                  <a:srgbClr val="FF0000"/>
                </a:solidFill>
              </a:rPr>
              <a:t> 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F504E32F-548C-21DB-A377-7BC99D3D99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9929" y="841673"/>
            <a:ext cx="8813453" cy="5834098"/>
          </a:xfrm>
          <a:prstGeom prst="rect">
            <a:avLst/>
          </a:prstGeom>
        </p:spPr>
      </p:pic>
      <p:sp>
        <p:nvSpPr>
          <p:cNvPr id="13" name="Titre 1">
            <a:extLst>
              <a:ext uri="{FF2B5EF4-FFF2-40B4-BE49-F238E27FC236}">
                <a16:creationId xmlns:a16="http://schemas.microsoft.com/office/drawing/2014/main" id="{BB27ACB9-45BB-A0E6-BE07-2A6B7A3A38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2192" y="10160"/>
            <a:ext cx="11090795" cy="629919"/>
          </a:xfrm>
        </p:spPr>
        <p:txBody>
          <a:bodyPr/>
          <a:lstStyle/>
          <a:p>
            <a:r>
              <a:rPr lang="fr-FR" dirty="0"/>
              <a:t>Indiquer ici le nom du mandataire</a:t>
            </a:r>
          </a:p>
        </p:txBody>
      </p:sp>
    </p:spTree>
    <p:extLst>
      <p:ext uri="{BB962C8B-B14F-4D97-AF65-F5344CB8AC3E}">
        <p14:creationId xmlns:p14="http://schemas.microsoft.com/office/powerpoint/2010/main" val="1004041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2C33057-477A-A8B4-AA84-922712B6FE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Indiquer ici le nom du mandataire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5941C05E-566A-7402-DC90-DF0C35159A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Construction d’une halte-garderie, d'une classe et de locaux dans l’école
« Les blés en herbe » à Mignières - MAPA de maîtrise d'œuvre - janv. 2026</a:t>
            </a:r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E1D8142-E1EB-4867-5946-40E85FCAF601}"/>
              </a:ext>
            </a:extLst>
          </p:cNvPr>
          <p:cNvSpPr txBox="1"/>
          <p:nvPr/>
        </p:nvSpPr>
        <p:spPr>
          <a:xfrm>
            <a:off x="4302272" y="3429000"/>
            <a:ext cx="35874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/>
              <a:t>Insérer ici la référence architecte n°1</a:t>
            </a:r>
          </a:p>
        </p:txBody>
      </p:sp>
    </p:spTree>
    <p:extLst>
      <p:ext uri="{BB962C8B-B14F-4D97-AF65-F5344CB8AC3E}">
        <p14:creationId xmlns:p14="http://schemas.microsoft.com/office/powerpoint/2010/main" val="10334420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6B9EA9-619B-05CA-DEDB-F049FA1810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8AC88F3-ED03-7F06-4118-5AF1C686DC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Indiquer ici le nom du mandataire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76F9B56-08C7-F3A0-1948-B5E3698F9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Construction d’une halte-garderie, d'une classe et de locaux dans l’école
« Les blés en herbe » à Mignières - MAPA de maîtrise d'œuvre - janv. 2026</a:t>
            </a:r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B4CF07F-FE6F-1225-3A1A-DEED4BF6675F}"/>
              </a:ext>
            </a:extLst>
          </p:cNvPr>
          <p:cNvSpPr txBox="1"/>
          <p:nvPr/>
        </p:nvSpPr>
        <p:spPr>
          <a:xfrm>
            <a:off x="4302272" y="3429000"/>
            <a:ext cx="35874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/>
              <a:t>Insérer ici la référence architecte n°2</a:t>
            </a:r>
          </a:p>
        </p:txBody>
      </p:sp>
    </p:spTree>
    <p:extLst>
      <p:ext uri="{BB962C8B-B14F-4D97-AF65-F5344CB8AC3E}">
        <p14:creationId xmlns:p14="http://schemas.microsoft.com/office/powerpoint/2010/main" val="31939809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0C2700-28EA-E36E-F709-9E19EF6C1B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FBDBC99-DD57-A073-285B-7DC20D5B69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Indiquer ici le nom du mandataire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E0F0AA77-2442-4913-DA21-3BD2474CE2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Construction d’une halte-garderie, d'une classe et de locaux dans l’école
« Les blés en herbe » à Mignières - MAPA de maîtrise d'œuvre - janv. 2026</a:t>
            </a:r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68FC94F-15DF-2219-F474-9CB0150C26E1}"/>
              </a:ext>
            </a:extLst>
          </p:cNvPr>
          <p:cNvSpPr txBox="1"/>
          <p:nvPr/>
        </p:nvSpPr>
        <p:spPr>
          <a:xfrm>
            <a:off x="4238953" y="3429000"/>
            <a:ext cx="37140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/>
              <a:t>Insérer ici la référence architecte n°3</a:t>
            </a:r>
          </a:p>
        </p:txBody>
      </p:sp>
    </p:spTree>
    <p:extLst>
      <p:ext uri="{BB962C8B-B14F-4D97-AF65-F5344CB8AC3E}">
        <p14:creationId xmlns:p14="http://schemas.microsoft.com/office/powerpoint/2010/main" val="41936975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5BCFF6-1A20-BFED-B852-62788C4CE3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D5DB61D-3454-69E9-3D17-D196ABB10E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Indiquer ici le nom du mandataire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D7166606-F2D6-2121-7919-2A3955B181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Construction d’une halte-garderie, d'une classe et de locaux dans l’école
« Les blés en herbe » à Mignières - MAPA de maîtrise d'œuvre - janv. 2026</a:t>
            </a:r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CBA1F6D-BB08-0FB6-9ED4-64550EFBA5C1}"/>
              </a:ext>
            </a:extLst>
          </p:cNvPr>
          <p:cNvSpPr txBox="1"/>
          <p:nvPr/>
        </p:nvSpPr>
        <p:spPr>
          <a:xfrm>
            <a:off x="4238953" y="3429000"/>
            <a:ext cx="37140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/>
              <a:t>Insérer ici la référence architecte n°4</a:t>
            </a:r>
          </a:p>
        </p:txBody>
      </p:sp>
    </p:spTree>
    <p:extLst>
      <p:ext uri="{BB962C8B-B14F-4D97-AF65-F5344CB8AC3E}">
        <p14:creationId xmlns:p14="http://schemas.microsoft.com/office/powerpoint/2010/main" val="76175565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 2007 - 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w Cen MT">
      <a:majorFont>
        <a:latin typeface="Tw Cen MT" panose="020B0602020104020603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</TotalTime>
  <Words>231</Words>
  <Application>Microsoft Macintosh PowerPoint</Application>
  <PresentationFormat>Grand écran</PresentationFormat>
  <Paragraphs>16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Calibri</vt:lpstr>
      <vt:lpstr>Tw Cen MT</vt:lpstr>
      <vt:lpstr>Wingdings</vt:lpstr>
      <vt:lpstr>Thème Office</vt:lpstr>
      <vt:lpstr>Indiquer ici le nom du mandataire</vt:lpstr>
      <vt:lpstr>Indiquer ici le nom du mandataire</vt:lpstr>
      <vt:lpstr>Indiquer ici le nom du mandataire</vt:lpstr>
      <vt:lpstr>Indiquer ici le nom du mandataire</vt:lpstr>
      <vt:lpstr>Indiquer ici le nom du mandataire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Marie-Odile</dc:creator>
  <cp:lastModifiedBy>Florent BERNARD</cp:lastModifiedBy>
  <cp:revision>93</cp:revision>
  <dcterms:created xsi:type="dcterms:W3CDTF">2014-01-16T19:59:11Z</dcterms:created>
  <dcterms:modified xsi:type="dcterms:W3CDTF">2025-12-11T16:56:30Z</dcterms:modified>
</cp:coreProperties>
</file>