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62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595C03-CCBA-40E6-B4C0-A5591085DF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33DC884-5FD4-4653-88E8-EDDDA9C7A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D991C30-0E27-4619-AB53-12A6A9A3F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C45267-B3C2-4BF7-9EBC-94DB56908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2BA0C0-4153-4352-BFEE-2D5D10C99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6091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AC378A-3B0D-43B0-9BD5-8018E8A8F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5C4B725-516E-4872-AADB-5DA2CCA5B4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B47BBF-8470-4738-8B40-50BC66CB5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789143-72C3-4AB9-B973-462743B7E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829FA7-8461-46C6-A492-22DC1002A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8124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37CC056-3D77-4532-AB4B-F771E22C75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025F69B-A2BA-4BC9-A636-F4B5279163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ED378D-3B70-4C12-B5C6-25FEAE632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A2AC85-E250-40B8-AFCD-913D0B743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CABA71-8E22-4C9E-A755-6521B33A8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6469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C77304-E3C3-4875-92EF-5269A54B8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051579-4560-4A07-A3F6-78BF0DA18E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D682CE9-7AF5-4E71-9215-A5CD9EB10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48629C0-27FA-4CCA-8F25-1273F857C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17099B-6A2F-4647-8517-62A564B0E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1781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AB96A6-EF08-478E-8525-F3B02E1E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DBF968-8EDB-4076-8246-7EC8F621C1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DDE0560-AF74-4F0C-9DAC-F5994D952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9AF5BC-1BF8-429C-B920-CB889776E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EDB17B-3256-4A4B-B85E-360F4FE66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3354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F1E74D-A923-41AD-BE45-A0BB584BC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A715E3-DC14-43C0-ADCA-9BA4CB49E2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1130FDF-ABC1-4AE8-B1E9-3B6D4D9EBF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E526BC0-787C-4C84-B065-E7E1B133A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30BB3D-8C87-4D58-981B-F262B533B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327F956-1C53-418F-91DB-E68CF6C9C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050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6FEB40-CED0-424C-864C-E17D220A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018B6-79E9-459A-96AF-8FED4D66B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DF6D805-3702-4636-999B-A7E2E9F0BE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844E859-2B0A-4AE3-B2AB-BC091F94C7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9F5A624-8984-4966-8938-3D8DDF8B19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89D5888-3EC8-46EE-8DA6-C3DBF685F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2F74335-92FB-44CA-A0FA-C5354340B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67FE19B-D881-4DB7-85E3-E4A7AC572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5756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47ABE1-74B4-45BC-98A9-1096D8C1D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D84700F-84F8-4A4B-9710-EB74B99B9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7CCA06A-ADA7-4C25-B27F-A3D43A4CA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CB68268-E55D-47EE-805C-8CA5FAB4C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2375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D7F6D48-BA49-4417-8C6F-60BF06DE7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A52E2A8-D271-4C6B-98C1-EF7493889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1BD3D02-2ECD-4F48-93CE-BB7D62CCC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1292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B5D878-D585-4D8F-B173-DA3C4E97B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96EC34A-F1FB-4673-BF4F-3B041D685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365A30-5B46-4511-B3F6-2C4E986859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1CBAD20-B3EE-4591-877B-CA8E2B5E3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C9BDBD-492E-4DE3-AB6A-E10563D67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160387-CC70-40AD-8249-511EACB61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715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57538F-E4C6-443B-A6DC-51DBC59CE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71DEE7-5ED1-43F8-ADA5-05E9466041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66CAE37-2CC5-40BE-A4C0-6914C2746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3EDCBAF-6062-421C-BA7A-AA7EBA1AD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7A991D-95F7-408D-B318-3F41CC839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2882D1A-E054-4270-97E9-0C12AFD83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4560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15A7D8C-B848-4FA5-87A7-5A6CE0BD1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F09699-1466-4CF5-B7C2-50B97267D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EE87CC-33CA-46E6-AFC0-18E4DFD18E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C0D33-B1E5-49F4-A469-268DB431BE00}" type="datetimeFigureOut">
              <a:rPr lang="fr-FR" smtClean="0"/>
              <a:t>11/02/2026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19B0F1C-F19E-4096-A4B6-12390D068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10D7FF0-AFA4-4931-8A06-58F342F1A4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B142-AA18-439D-83F7-EEAA29FE84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855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F12AC573-DDCF-4A49-B8F1-B30CC5F7B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602177"/>
              </p:ext>
            </p:extLst>
          </p:nvPr>
        </p:nvGraphicFramePr>
        <p:xfrm>
          <a:off x="0" y="0"/>
          <a:ext cx="12236549" cy="683780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727269">
                  <a:extLst>
                    <a:ext uri="{9D8B030D-6E8A-4147-A177-3AD203B41FA5}">
                      <a16:colId xmlns:a16="http://schemas.microsoft.com/office/drawing/2014/main" val="1401472465"/>
                    </a:ext>
                  </a:extLst>
                </a:gridCol>
                <a:gridCol w="2804160">
                  <a:extLst>
                    <a:ext uri="{9D8B030D-6E8A-4147-A177-3AD203B41FA5}">
                      <a16:colId xmlns:a16="http://schemas.microsoft.com/office/drawing/2014/main" val="3989954250"/>
                    </a:ext>
                  </a:extLst>
                </a:gridCol>
                <a:gridCol w="2717074">
                  <a:extLst>
                    <a:ext uri="{9D8B030D-6E8A-4147-A177-3AD203B41FA5}">
                      <a16:colId xmlns:a16="http://schemas.microsoft.com/office/drawing/2014/main" val="1489509341"/>
                    </a:ext>
                  </a:extLst>
                </a:gridCol>
                <a:gridCol w="160383">
                  <a:extLst>
                    <a:ext uri="{9D8B030D-6E8A-4147-A177-3AD203B41FA5}">
                      <a16:colId xmlns:a16="http://schemas.microsoft.com/office/drawing/2014/main" val="1356350159"/>
                    </a:ext>
                  </a:extLst>
                </a:gridCol>
                <a:gridCol w="2827663">
                  <a:extLst>
                    <a:ext uri="{9D8B030D-6E8A-4147-A177-3AD203B41FA5}">
                      <a16:colId xmlns:a16="http://schemas.microsoft.com/office/drawing/2014/main" val="2382510363"/>
                    </a:ext>
                  </a:extLst>
                </a:gridCol>
              </a:tblGrid>
              <a:tr h="253388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CADRE DE REFERENCES ARCHITECTURALES – REFERENCES PHOTOGRAPHIQUES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CANDIDAT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1669423"/>
                  </a:ext>
                </a:extLst>
              </a:tr>
              <a:tr h="257060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Intitulé de l’opération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Référence imagée n°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675680"/>
                  </a:ext>
                </a:extLst>
              </a:tr>
              <a:tr h="271749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Composition du groupement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</a:rPr>
                        <a:t>Commentaire : les photos, illustrations, coupes, schémas visent à illustrer l’esthétique générale de la construction, la qualité de l’ambiance intérieure et la qualité de l’intégration du projet dans son environnement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732170"/>
                  </a:ext>
                </a:extLst>
              </a:tr>
              <a:tr h="253388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Type de mission confiée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8190522"/>
                  </a:ext>
                </a:extLst>
              </a:tr>
              <a:tr h="5313802">
                <a:tc gridSpan="5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0984"/>
                  </a:ext>
                </a:extLst>
              </a:tr>
              <a:tr h="253388">
                <a:tc>
                  <a:txBody>
                    <a:bodyPr/>
                    <a:lstStyle/>
                    <a:p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Année de signature du marché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Année de livraison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Surface (SDO): </a:t>
                      </a:r>
                      <a:r>
                        <a:rPr lang="fr-FR" sz="1400" i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à compléter</a:t>
                      </a:r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Montant de travaux : </a:t>
                      </a:r>
                      <a:r>
                        <a:rPr lang="fr-FR" sz="1400" i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à compléter</a:t>
                      </a:r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Montant de travaux : </a:t>
                      </a:r>
                      <a:r>
                        <a:rPr lang="fr-FR" sz="1400" i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à compléter</a:t>
                      </a:r>
                      <a:endParaRPr lang="fr-FR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5059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565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F12AC573-DDCF-4A49-B8F1-B30CC5F7B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995221"/>
              </p:ext>
            </p:extLst>
          </p:nvPr>
        </p:nvGraphicFramePr>
        <p:xfrm>
          <a:off x="0" y="0"/>
          <a:ext cx="12236549" cy="683780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727269">
                  <a:extLst>
                    <a:ext uri="{9D8B030D-6E8A-4147-A177-3AD203B41FA5}">
                      <a16:colId xmlns:a16="http://schemas.microsoft.com/office/drawing/2014/main" val="1401472465"/>
                    </a:ext>
                  </a:extLst>
                </a:gridCol>
                <a:gridCol w="2804160">
                  <a:extLst>
                    <a:ext uri="{9D8B030D-6E8A-4147-A177-3AD203B41FA5}">
                      <a16:colId xmlns:a16="http://schemas.microsoft.com/office/drawing/2014/main" val="3989954250"/>
                    </a:ext>
                  </a:extLst>
                </a:gridCol>
                <a:gridCol w="2717074">
                  <a:extLst>
                    <a:ext uri="{9D8B030D-6E8A-4147-A177-3AD203B41FA5}">
                      <a16:colId xmlns:a16="http://schemas.microsoft.com/office/drawing/2014/main" val="1489509341"/>
                    </a:ext>
                  </a:extLst>
                </a:gridCol>
                <a:gridCol w="160383">
                  <a:extLst>
                    <a:ext uri="{9D8B030D-6E8A-4147-A177-3AD203B41FA5}">
                      <a16:colId xmlns:a16="http://schemas.microsoft.com/office/drawing/2014/main" val="1356350159"/>
                    </a:ext>
                  </a:extLst>
                </a:gridCol>
                <a:gridCol w="2827663">
                  <a:extLst>
                    <a:ext uri="{9D8B030D-6E8A-4147-A177-3AD203B41FA5}">
                      <a16:colId xmlns:a16="http://schemas.microsoft.com/office/drawing/2014/main" val="2382510363"/>
                    </a:ext>
                  </a:extLst>
                </a:gridCol>
              </a:tblGrid>
              <a:tr h="253388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CADRE DE REFERENCES ARCHITECTURALES – REFERENCES PHOTOGRAPHIQUES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CANDIDAT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1669423"/>
                  </a:ext>
                </a:extLst>
              </a:tr>
              <a:tr h="257060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Intitulé de l’opération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Référence imagée n°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675680"/>
                  </a:ext>
                </a:extLst>
              </a:tr>
              <a:tr h="271749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Composition du groupement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</a:rPr>
                        <a:t>Commentaire : les photos, illustrations, coupes, schémas visent à illustrer l’esthétique générale de la construction, la qualité de l’ambiance intérieure et la qualité de l’intégration du projet dans son environnement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732170"/>
                  </a:ext>
                </a:extLst>
              </a:tr>
              <a:tr h="253388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Type de mission confiée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8190522"/>
                  </a:ext>
                </a:extLst>
              </a:tr>
              <a:tr h="5313802">
                <a:tc gridSpan="5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0984"/>
                  </a:ext>
                </a:extLst>
              </a:tr>
              <a:tr h="253388">
                <a:tc>
                  <a:txBody>
                    <a:bodyPr/>
                    <a:lstStyle/>
                    <a:p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Année de signature du marché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Année de livraison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Surface (SDO): </a:t>
                      </a:r>
                      <a:r>
                        <a:rPr lang="fr-FR" sz="1400" i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à compléter</a:t>
                      </a:r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Montant de travaux : </a:t>
                      </a:r>
                      <a:r>
                        <a:rPr lang="fr-FR" sz="1400" i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à compléter</a:t>
                      </a:r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Montant de travaux : </a:t>
                      </a:r>
                      <a:r>
                        <a:rPr lang="fr-FR" sz="1400" i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à compléter</a:t>
                      </a:r>
                      <a:endParaRPr lang="fr-FR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5059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9869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F12AC573-DDCF-4A49-B8F1-B30CC5F7B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415082"/>
              </p:ext>
            </p:extLst>
          </p:nvPr>
        </p:nvGraphicFramePr>
        <p:xfrm>
          <a:off x="0" y="0"/>
          <a:ext cx="12236549" cy="683780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727269">
                  <a:extLst>
                    <a:ext uri="{9D8B030D-6E8A-4147-A177-3AD203B41FA5}">
                      <a16:colId xmlns:a16="http://schemas.microsoft.com/office/drawing/2014/main" val="1401472465"/>
                    </a:ext>
                  </a:extLst>
                </a:gridCol>
                <a:gridCol w="2804160">
                  <a:extLst>
                    <a:ext uri="{9D8B030D-6E8A-4147-A177-3AD203B41FA5}">
                      <a16:colId xmlns:a16="http://schemas.microsoft.com/office/drawing/2014/main" val="3989954250"/>
                    </a:ext>
                  </a:extLst>
                </a:gridCol>
                <a:gridCol w="2717074">
                  <a:extLst>
                    <a:ext uri="{9D8B030D-6E8A-4147-A177-3AD203B41FA5}">
                      <a16:colId xmlns:a16="http://schemas.microsoft.com/office/drawing/2014/main" val="1489509341"/>
                    </a:ext>
                  </a:extLst>
                </a:gridCol>
                <a:gridCol w="160383">
                  <a:extLst>
                    <a:ext uri="{9D8B030D-6E8A-4147-A177-3AD203B41FA5}">
                      <a16:colId xmlns:a16="http://schemas.microsoft.com/office/drawing/2014/main" val="1356350159"/>
                    </a:ext>
                  </a:extLst>
                </a:gridCol>
                <a:gridCol w="2827663">
                  <a:extLst>
                    <a:ext uri="{9D8B030D-6E8A-4147-A177-3AD203B41FA5}">
                      <a16:colId xmlns:a16="http://schemas.microsoft.com/office/drawing/2014/main" val="2382510363"/>
                    </a:ext>
                  </a:extLst>
                </a:gridCol>
              </a:tblGrid>
              <a:tr h="253388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CADRE DE REFERENCES ARCHITECTURALES – REFERENCES PHOTOGRAPHIQUES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CANDIDAT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1669423"/>
                  </a:ext>
                </a:extLst>
              </a:tr>
              <a:tr h="257060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Intitulé de l’opération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Référence imagée n°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675680"/>
                  </a:ext>
                </a:extLst>
              </a:tr>
              <a:tr h="271749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Composition du groupement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dirty="0">
                          <a:solidFill>
                            <a:schemeClr val="tx1"/>
                          </a:solidFill>
                        </a:rPr>
                        <a:t>Commentaire : les photos, illustrations, coupes, schémas visent à illustrer l’esthétique générale de la construction, la qualité de l’ambiance intérieure et la qualité de l’intégration du projet dans son environnement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3732170"/>
                  </a:ext>
                </a:extLst>
              </a:tr>
              <a:tr h="253388">
                <a:tc gridSpan="4"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</a:rPr>
                        <a:t>Type de mission confiée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8190522"/>
                  </a:ext>
                </a:extLst>
              </a:tr>
              <a:tr h="5313802">
                <a:tc gridSpan="5">
                  <a:txBody>
                    <a:bodyPr/>
                    <a:lstStyle/>
                    <a:p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0984"/>
                  </a:ext>
                </a:extLst>
              </a:tr>
              <a:tr h="253388">
                <a:tc>
                  <a:txBody>
                    <a:bodyPr/>
                    <a:lstStyle/>
                    <a:p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Année de signature du marché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Année de livraison : </a:t>
                      </a:r>
                      <a:r>
                        <a:rPr lang="fr-FR" sz="1400" i="1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à compléter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Surface (SDO): </a:t>
                      </a:r>
                      <a:r>
                        <a:rPr lang="fr-FR" sz="1400" i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à compléter</a:t>
                      </a:r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Montant de travaux : </a:t>
                      </a:r>
                      <a:r>
                        <a:rPr lang="fr-FR" sz="1400" i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à compléter</a:t>
                      </a:r>
                      <a:endParaRPr lang="fr-FR" sz="1400" i="1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i="0" dirty="0">
                          <a:solidFill>
                            <a:schemeClr val="tx1"/>
                          </a:solidFill>
                        </a:rPr>
                        <a:t>Montant de travaux : </a:t>
                      </a:r>
                      <a:r>
                        <a:rPr lang="fr-FR" sz="1400" i="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à compléter</a:t>
                      </a:r>
                      <a:endParaRPr lang="fr-FR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5059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152969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7B33A6B0EF8F47A3A3B8404A2D7F47" ma:contentTypeVersion="16" ma:contentTypeDescription="Crée un document." ma:contentTypeScope="" ma:versionID="be44a0a0fc1751c2d33bda8dd790005f">
  <xsd:schema xmlns:xsd="http://www.w3.org/2001/XMLSchema" xmlns:xs="http://www.w3.org/2001/XMLSchema" xmlns:p="http://schemas.microsoft.com/office/2006/metadata/properties" xmlns:ns2="f4e39446-b2b0-4df2-b248-df47326329d1" xmlns:ns3="73b10697-d14c-4eae-974d-881d55a309a9" targetNamespace="http://schemas.microsoft.com/office/2006/metadata/properties" ma:root="true" ma:fieldsID="82c865948830eda640c3eedb5c5f9f46" ns2:_="" ns3:_="">
    <xsd:import namespace="f4e39446-b2b0-4df2-b248-df47326329d1"/>
    <xsd:import namespace="73b10697-d14c-4eae-974d-881d55a309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e39446-b2b0-4df2-b248-df4732632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dc9e773-3088-4938-b6ad-e2923d92c91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10697-d14c-4eae-974d-881d55a309a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41043206-dd05-4151-b423-5ec471648b52}" ma:internalName="TaxCatchAll" ma:showField="CatchAllData" ma:web="73b10697-d14c-4eae-974d-881d55a309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4e39446-b2b0-4df2-b248-df47326329d1">
      <Terms xmlns="http://schemas.microsoft.com/office/infopath/2007/PartnerControls"/>
    </lcf76f155ced4ddcb4097134ff3c332f>
    <TaxCatchAll xmlns="73b10697-d14c-4eae-974d-881d55a309a9" xsi:nil="true"/>
  </documentManagement>
</p:properties>
</file>

<file path=customXml/itemProps1.xml><?xml version="1.0" encoding="utf-8"?>
<ds:datastoreItem xmlns:ds="http://schemas.openxmlformats.org/officeDocument/2006/customXml" ds:itemID="{8AC2ED99-7281-4D07-BF5B-66D33B5FEBBC}"/>
</file>

<file path=customXml/itemProps2.xml><?xml version="1.0" encoding="utf-8"?>
<ds:datastoreItem xmlns:ds="http://schemas.openxmlformats.org/officeDocument/2006/customXml" ds:itemID="{04AE7E1F-E135-49F4-AB10-05170D4760D8}"/>
</file>

<file path=customXml/itemProps3.xml><?xml version="1.0" encoding="utf-8"?>
<ds:datastoreItem xmlns:ds="http://schemas.openxmlformats.org/officeDocument/2006/customXml" ds:itemID="{4A4685DF-177C-44DB-A134-317C978110A2}"/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285</Words>
  <Application>Microsoft Office PowerPoint</Application>
  <PresentationFormat>Grand écran</PresentationFormat>
  <Paragraphs>33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SAMOP</dc:creator>
  <cp:lastModifiedBy>Geneviève Rousselle</cp:lastModifiedBy>
  <cp:revision>5</cp:revision>
  <dcterms:created xsi:type="dcterms:W3CDTF">2021-11-19T11:48:00Z</dcterms:created>
  <dcterms:modified xsi:type="dcterms:W3CDTF">2026-02-11T09:09:23Z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0x010100A57B33A6B0EF8F47A3A3B8404A2D7F47</vt:lpwstr>
  </property>
</Properties>
</file>