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6" r:id="rId2"/>
    <p:sldId id="270" r:id="rId3"/>
    <p:sldId id="274" r:id="rId4"/>
    <p:sldId id="271" r:id="rId5"/>
    <p:sldId id="273" r:id="rId6"/>
  </p:sldIdLst>
  <p:sldSz cx="12192000" cy="6858000"/>
  <p:notesSz cx="6797675" cy="9928225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8A042"/>
    <a:srgbClr val="227ACB"/>
    <a:srgbClr val="FDF1E9"/>
    <a:srgbClr val="1AE0CD"/>
    <a:srgbClr val="17C7B6"/>
    <a:srgbClr val="00AB9F"/>
    <a:srgbClr val="AAE5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874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0DB9CDCA-9B36-E1F6-66F8-AAD80F7D29D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135" cy="497679"/>
          </a:xfrm>
          <a:prstGeom prst="rect">
            <a:avLst/>
          </a:prstGeom>
        </p:spPr>
        <p:txBody>
          <a:bodyPr vert="horz" lIns="91303" tIns="45651" rIns="91303" bIns="45651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0FF27667-B1FC-F2BB-4BB0-12A04E38B60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49955" y="1"/>
            <a:ext cx="2946135" cy="497679"/>
          </a:xfrm>
          <a:prstGeom prst="rect">
            <a:avLst/>
          </a:prstGeom>
        </p:spPr>
        <p:txBody>
          <a:bodyPr vert="horz" lIns="91303" tIns="45651" rIns="91303" bIns="45651" rtlCol="0"/>
          <a:lstStyle>
            <a:lvl1pPr algn="r">
              <a:defRPr sz="1200"/>
            </a:lvl1pPr>
          </a:lstStyle>
          <a:p>
            <a:fld id="{7820049D-EFA5-4376-9653-A37800B5BAF8}" type="datetimeFigureOut">
              <a:rPr lang="fr-FR" smtClean="0"/>
              <a:t>30/05/2025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B2C6F51-D389-6EA0-446D-C270776DD0E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30546"/>
            <a:ext cx="2946135" cy="497679"/>
          </a:xfrm>
          <a:prstGeom prst="rect">
            <a:avLst/>
          </a:prstGeom>
        </p:spPr>
        <p:txBody>
          <a:bodyPr vert="horz" lIns="91303" tIns="45651" rIns="91303" bIns="45651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7A74AFBF-03EC-70DE-485A-2065B08404A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49955" y="9430546"/>
            <a:ext cx="2946135" cy="497679"/>
          </a:xfrm>
          <a:prstGeom prst="rect">
            <a:avLst/>
          </a:prstGeom>
        </p:spPr>
        <p:txBody>
          <a:bodyPr vert="horz" lIns="91303" tIns="45651" rIns="91303" bIns="45651" rtlCol="0" anchor="b"/>
          <a:lstStyle>
            <a:lvl1pPr algn="r">
              <a:defRPr sz="1200"/>
            </a:lvl1pPr>
          </a:lstStyle>
          <a:p>
            <a:fld id="{6334703C-59D2-446F-AAE4-0604A85ACE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6782733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135" cy="497679"/>
          </a:xfrm>
          <a:prstGeom prst="rect">
            <a:avLst/>
          </a:prstGeom>
        </p:spPr>
        <p:txBody>
          <a:bodyPr vert="horz" lIns="91303" tIns="45651" rIns="91303" bIns="45651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49955" y="1"/>
            <a:ext cx="2946135" cy="497679"/>
          </a:xfrm>
          <a:prstGeom prst="rect">
            <a:avLst/>
          </a:prstGeom>
        </p:spPr>
        <p:txBody>
          <a:bodyPr vert="horz" lIns="91303" tIns="45651" rIns="91303" bIns="45651" rtlCol="0"/>
          <a:lstStyle>
            <a:lvl1pPr algn="r">
              <a:defRPr sz="1200"/>
            </a:lvl1pPr>
          </a:lstStyle>
          <a:p>
            <a:fld id="{E6C64EC3-79A3-4B34-9912-89151CBAB308}" type="datetimeFigureOut">
              <a:rPr lang="fr-FR" smtClean="0"/>
              <a:t>30/05/2025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5630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303" tIns="45651" rIns="91303" bIns="45651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0244" y="4778673"/>
            <a:ext cx="5437188" cy="3908525"/>
          </a:xfrm>
          <a:prstGeom prst="rect">
            <a:avLst/>
          </a:prstGeom>
        </p:spPr>
        <p:txBody>
          <a:bodyPr vert="horz" lIns="91303" tIns="45651" rIns="91303" bIns="45651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30546"/>
            <a:ext cx="2946135" cy="497679"/>
          </a:xfrm>
          <a:prstGeom prst="rect">
            <a:avLst/>
          </a:prstGeom>
        </p:spPr>
        <p:txBody>
          <a:bodyPr vert="horz" lIns="91303" tIns="45651" rIns="91303" bIns="45651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49955" y="9430546"/>
            <a:ext cx="2946135" cy="497679"/>
          </a:xfrm>
          <a:prstGeom prst="rect">
            <a:avLst/>
          </a:prstGeom>
        </p:spPr>
        <p:txBody>
          <a:bodyPr vert="horz" lIns="91303" tIns="45651" rIns="91303" bIns="45651" rtlCol="0" anchor="b"/>
          <a:lstStyle>
            <a:lvl1pPr algn="r">
              <a:defRPr sz="1200"/>
            </a:lvl1pPr>
          </a:lstStyle>
          <a:p>
            <a:fld id="{BEDAB09E-DA16-4FB6-8DAD-1E50BF61E65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3283926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FFA4EB3-63CE-4EE7-A47C-8CEE8E3B5F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3A4E1F51-E96D-4CF4-93CB-5294BFFB5F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843C34D-6EF2-4C6B-9B9C-D243F1C4E6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07/02/2025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1516600-ED7B-4C01-BFD2-C87E4EE51E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Mobili'Pro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FE8C127-9C1E-4DA4-9BB9-5A38E1B343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9AA68-D3BA-4A7A-99E4-D2C4B8E55B5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909104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D7E2CCB-E2DF-4538-BC5A-2CD6C204A4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4194DF0-6A36-4B9A-B88D-E067CFC511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E425E7B-4A29-4518-BB40-87D668D024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07/02/2025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B1553C8-0FAC-405F-9E3E-DF2307BA0E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Mobili'Pro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42F7A8A-CA55-43DE-B0BE-632A1C68B0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9AA68-D3BA-4A7A-99E4-D2C4B8E55B5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330893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B47A7D7-78A9-4DD3-BD5A-54874E68EF1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D5986634-2238-4EE0-A735-8AB4A5648C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CCF7AEB-150F-400C-AF2B-E17E05B51C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07/02/2025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F1D9ECA-4D79-474C-8DED-E007AB81F7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Mobili'Pro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36244CE-AB0F-4891-9A4D-48DE0A899B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9AA68-D3BA-4A7A-99E4-D2C4B8E55B5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76503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140CBAC-E7FC-493A-8AC6-54C2A4A3FA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17ADC8B-ECD8-4085-AB0B-37D809B6FF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DD574A9-D7E5-4A61-992D-F17B4B8F37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07/02/2025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F7695DE-8A9B-4B38-851C-DF4386C780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Mobili'Pro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7037DE3-0FA4-4CF5-8B4F-A6BAB23793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9AA68-D3BA-4A7A-99E4-D2C4B8E55B5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376437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0F988E8-3E0F-4CF0-AA00-7517833152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0E1D9D4-76B5-4572-B9D0-30FB1B10FA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4A0F611-E851-46CA-968C-EE753BAD5A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07/02/2025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776F5F9-7B5A-4026-8269-D3A4C5B6C6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Mobili'Pro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F6D6167-7D9E-431E-BD30-C8592B4BBB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9AA68-D3BA-4A7A-99E4-D2C4B8E55B5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333766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A1795D4-5B40-4F45-A129-C6107F44A5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B8FB70D-A259-4879-A91A-EBDEF3B29DE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DC37B96C-50A1-4689-97D7-5F623AADFD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909A2AB-A75D-49AE-A02E-26C5089C0D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07/02/2025</a:t>
            </a: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861A41F8-B158-40AE-A343-E5C2DD7B95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Mobili'Pro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710C1147-51EA-4ADA-9F15-F95ECFDD0E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9AA68-D3BA-4A7A-99E4-D2C4B8E55B5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573297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7E01675-37BB-4090-B354-9283249396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776A574-BFD1-4F07-882D-25BA92DB43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11E2746-28CA-4B5E-9F14-333660F0C97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6AF03626-DEEA-4182-8367-40A75FBE59F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3CEA938B-97D4-4BA1-A416-1711516D5E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3E5E96DF-4309-40CE-8F86-0590DE6677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07/02/2025</a:t>
            </a:r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CD33E648-1CE5-402C-9F13-9AF1CC548F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Mobili'Pro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456C2062-62D7-4E39-AD6F-5FE08A5262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9AA68-D3BA-4A7A-99E4-D2C4B8E55B5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449900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4E5D0EE-5AB8-40F0-ADA5-E8DD9FA4A3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0A54D6B5-87C6-416B-B0BC-8CB8CF8CDD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07/02/2025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3BAE559F-5B44-43EC-9823-0870CB6B4A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Mobili'Pro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46CC8A53-E607-4506-9C45-846EAD7BDD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9AA68-D3BA-4A7A-99E4-D2C4B8E55B5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356888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60316FDA-D86A-44FA-83EB-3E0FFC2537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07/02/2025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4212F07-D349-483F-B810-C2E0493A7E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Mobili'Pro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11C947B-2098-4DBE-B40A-B60E104303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9AA68-D3BA-4A7A-99E4-D2C4B8E55B5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880779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8D0D5A5-63DC-404D-8445-E303B2DD3F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21CBB2B-CD1F-4BAF-91C7-6DE15D3CBC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5A5307B-9AE8-4E9C-831C-82B7534448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7C9E59B8-6ED5-43AF-BB87-8F0F559FF2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07/02/2025</a:t>
            </a: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12EF2D6-4520-431A-BE8E-96B1C89112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Mobili'Pro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F02181F1-36CB-4F3D-829D-F8DE923AD1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9AA68-D3BA-4A7A-99E4-D2C4B8E55B5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197217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1509DB4-3B80-42E9-901A-C3DC2D583E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B5DF282B-073D-4141-8DE9-3B2AE1D08C9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131FE09-5FD5-42C1-9027-BD1FE145856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672A8280-280B-441A-BD36-74DC47A1F4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07/02/2025</a:t>
            </a: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1635666B-EA00-48C0-9C29-A68F29E9CF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Mobili'Pro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790C176F-8DCB-44F3-A4C6-CEF9E1DE21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9AA68-D3BA-4A7A-99E4-D2C4B8E55B5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041397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FB11B481-D2DB-4606-B393-E08B9A9F31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AA98564-AD2A-4AC3-96AC-23DEA42B7B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55AEEC0-91C8-4683-B179-09E1A0AC71F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/>
              <a:t>07/02/2025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1266E59-5EE6-4B9F-8BB3-54F722C2FEF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/>
              <a:t>Mobili'Pro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796AB8D-F69E-4EE9-860F-25100D1100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89AA68-D3BA-4A7A-99E4-D2C4B8E55B5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206244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6A39BC-E343-4B3D-A979-79F971300E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46039" y="2145665"/>
            <a:ext cx="6929121" cy="1681480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  <a:tabLst>
                <a:tab pos="3230563" algn="l"/>
              </a:tabLst>
            </a:pPr>
            <a:r>
              <a:rPr lang="fr-FR" sz="5400" b="1" dirty="0">
                <a:solidFill>
                  <a:schemeClr val="bg1"/>
                </a:solidFill>
                <a:latin typeface="Arial Nova Light" panose="020B0304020202020204" pitchFamily="34" charset="0"/>
              </a:rPr>
              <a:t>Parc RTM</a:t>
            </a:r>
            <a:br>
              <a:rPr lang="fr-FR" sz="5400" b="1" dirty="0">
                <a:solidFill>
                  <a:schemeClr val="bg1"/>
                </a:solidFill>
                <a:latin typeface="Arial Nova Light" panose="020B0304020202020204" pitchFamily="34" charset="0"/>
              </a:rPr>
            </a:br>
            <a:r>
              <a:rPr lang="fr-FR" sz="4900" b="1" dirty="0">
                <a:solidFill>
                  <a:schemeClr val="bg1"/>
                </a:solidFill>
                <a:latin typeface="Arial Nova Light" panose="020B0304020202020204" pitchFamily="34" charset="0"/>
              </a:rPr>
              <a:t>Dispositifs vidéoprotection</a:t>
            </a:r>
            <a:endParaRPr lang="fr-FR" b="1" dirty="0">
              <a:solidFill>
                <a:schemeClr val="accent1">
                  <a:lumMod val="75000"/>
                </a:schemeClr>
              </a:solidFill>
              <a:latin typeface="Arial Nova Light" panose="020B0304020202020204" pitchFamily="34" charset="0"/>
            </a:endParaRP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2DDD4AE2-3CE8-0EA6-1FCB-E9E8182F62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07/02/2025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650400F-B207-8920-F445-C42D82B5BC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JUIN 2025 - Vidéoprotection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C5A46541-6572-D452-4CE2-05A45573EA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9AA68-D3BA-4A7A-99E4-D2C4B8E55B5F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053794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B77BF15-B4BD-FEDC-E8ED-FE5FE3020C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92F8E3C-817F-097F-9C6E-74CAAB46BB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9AA68-D3BA-4A7A-99E4-D2C4B8E55B5F}" type="slidenum">
              <a:rPr lang="fr-FR" smtClean="0"/>
              <a:t>2</a:t>
            </a:fld>
            <a:endParaRPr lang="fr-FR"/>
          </a:p>
        </p:txBody>
      </p:sp>
      <p:sp>
        <p:nvSpPr>
          <p:cNvPr id="11" name="Rectangle 10" descr="Niveau de hiérarchie 2 Article 1">
            <a:extLst>
              <a:ext uri="{FF2B5EF4-FFF2-40B4-BE49-F238E27FC236}">
                <a16:creationId xmlns:a16="http://schemas.microsoft.com/office/drawing/2014/main" id="{97F9374F-905C-864B-8834-57F20ED6A3E7}"/>
              </a:ext>
            </a:extLst>
          </p:cNvPr>
          <p:cNvSpPr/>
          <p:nvPr/>
        </p:nvSpPr>
        <p:spPr>
          <a:xfrm>
            <a:off x="108182" y="494959"/>
            <a:ext cx="1912255" cy="56707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/>
            <a:lightRig rig="flat" dir="t"/>
          </a:scene3d>
          <a:sp3d prstMaterial="dkEdge"/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rgbClr r="0" g="0" b="0"/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72000" tIns="108000" rIns="72000" bIns="0" numCol="1" spcCol="1270" rtlCol="0" anchor="ctr" anchorCtr="0">
            <a:noAutofit/>
          </a:bodyPr>
          <a:lstStyle/>
          <a:p>
            <a:pPr lvl="0" algn="ctr" defTabSz="577850" rtl="0">
              <a:spcBef>
                <a:spcPct val="0"/>
              </a:spcBef>
              <a:buNone/>
            </a:pPr>
            <a:r>
              <a:rPr lang="fr-FR" sz="1200" b="1" kern="1200" dirty="0">
                <a:solidFill>
                  <a:prstClr val="black"/>
                </a:solidFill>
                <a:latin typeface="+mj-lt"/>
                <a:ea typeface="+mn-ea"/>
                <a:cs typeface="+mn-cs"/>
              </a:rPr>
              <a:t>BHNS (Bi-articulés) - </a:t>
            </a:r>
            <a:r>
              <a:rPr lang="fr-FR" sz="1200" b="1" dirty="0">
                <a:solidFill>
                  <a:prstClr val="black"/>
                </a:solidFill>
                <a:latin typeface="+mj-lt"/>
              </a:rPr>
              <a:t>VANHOOL</a:t>
            </a:r>
            <a:br>
              <a:rPr lang="fr-FR" sz="1200" kern="1200" dirty="0"/>
            </a:br>
            <a:r>
              <a:rPr lang="fr-FR" sz="1200" b="0" kern="1200" dirty="0">
                <a:solidFill>
                  <a:prstClr val="black"/>
                </a:solidFill>
                <a:ea typeface="+mn-ea"/>
                <a:cs typeface="+mn-cs"/>
              </a:rPr>
              <a:t>Nombre : 14</a:t>
            </a:r>
          </a:p>
          <a:p>
            <a:pPr marL="0" lvl="0" indent="0" algn="just" defTabSz="577850" rtl="0">
              <a:spcBef>
                <a:spcPct val="0"/>
              </a:spcBef>
              <a:buNone/>
            </a:pPr>
            <a:endParaRPr lang="fr-FR" sz="1200" b="0" kern="1200" dirty="0">
              <a:solidFill>
                <a:prstClr val="black"/>
              </a:solidFill>
              <a:ea typeface="+mn-ea"/>
              <a:cs typeface="+mn-cs"/>
            </a:endParaRPr>
          </a:p>
        </p:txBody>
      </p:sp>
      <p:sp>
        <p:nvSpPr>
          <p:cNvPr id="12" name="Rectangle 20" descr="Niveau de hiérarchie 3 Article 1">
            <a:extLst>
              <a:ext uri="{FF2B5EF4-FFF2-40B4-BE49-F238E27FC236}">
                <a16:creationId xmlns:a16="http://schemas.microsoft.com/office/drawing/2014/main" id="{FB3E58F4-D7EE-4DD8-30EF-FD2A4463BCE0}"/>
              </a:ext>
            </a:extLst>
          </p:cNvPr>
          <p:cNvSpPr/>
          <p:nvPr/>
        </p:nvSpPr>
        <p:spPr>
          <a:xfrm>
            <a:off x="101894" y="1141354"/>
            <a:ext cx="1912249" cy="331288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scene3d>
            <a:camera prst="orthographicFront"/>
            <a:lightRig rig="flat" dir="t"/>
          </a:scene3d>
          <a:sp3d prstMaterial="dkEdge"/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rgbClr r="0" g="0" b="0"/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72000" tIns="108000" rIns="72000" bIns="0" numCol="1" spcCol="1270" rtlCol="0" anchor="t" anchorCtr="0">
            <a:noAutofit/>
          </a:bodyPr>
          <a:lstStyle/>
          <a:p>
            <a:pPr marL="0" lvl="0" indent="0" algn="just" defTabSz="577850" rtl="0">
              <a:spcBef>
                <a:spcPct val="0"/>
              </a:spcBef>
              <a:buNone/>
            </a:pPr>
            <a:r>
              <a:rPr lang="fr-FR" sz="1100" b="1" dirty="0">
                <a:solidFill>
                  <a:schemeClr val="tx1"/>
                </a:solidFill>
              </a:rPr>
              <a:t>Nombre de dispositifs : 140</a:t>
            </a:r>
          </a:p>
          <a:p>
            <a:pPr marL="180975" lvl="0" indent="-90488" algn="just" defTabSz="577850" rtl="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fr-FR" sz="1100" b="1" dirty="0">
                <a:solidFill>
                  <a:srgbClr val="C00000"/>
                </a:solidFill>
              </a:rPr>
              <a:t>Caméras intérieures : 84</a:t>
            </a:r>
          </a:p>
          <a:p>
            <a:pPr marL="180975" lvl="0" indent="-90488" algn="just" defTabSz="577850" rtl="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fr-FR" sz="1100" dirty="0">
                <a:solidFill>
                  <a:prstClr val="black"/>
                </a:solidFill>
              </a:rPr>
              <a:t>Caméras extérieures (Aide à la conduite) : 56</a:t>
            </a:r>
            <a:endParaRPr lang="fr-FR" sz="1100" b="0" kern="1200" dirty="0">
              <a:solidFill>
                <a:prstClr val="black"/>
              </a:solidFill>
              <a:ea typeface="+mn-ea"/>
              <a:cs typeface="+mn-cs"/>
            </a:endParaRPr>
          </a:p>
        </p:txBody>
      </p:sp>
      <p:sp>
        <p:nvSpPr>
          <p:cNvPr id="13" name="Rectangle 20" descr="Niveau de hiérarchie 3 Article 1">
            <a:extLst>
              <a:ext uri="{FF2B5EF4-FFF2-40B4-BE49-F238E27FC236}">
                <a16:creationId xmlns:a16="http://schemas.microsoft.com/office/drawing/2014/main" id="{2AF572BB-7F5B-76E1-497C-C13C9DF44E44}"/>
              </a:ext>
            </a:extLst>
          </p:cNvPr>
          <p:cNvSpPr/>
          <p:nvPr/>
        </p:nvSpPr>
        <p:spPr>
          <a:xfrm>
            <a:off x="110470" y="4533551"/>
            <a:ext cx="1912248" cy="1962499"/>
          </a:xfrm>
          <a:prstGeom prst="rect">
            <a:avLst/>
          </a:prstGeom>
          <a:solidFill>
            <a:srgbClr val="D4D4D4"/>
          </a:solidFill>
          <a:scene3d>
            <a:camera prst="orthographicFront"/>
            <a:lightRig rig="flat" dir="t"/>
          </a:scene3d>
          <a:sp3d prstMaterial="dkEdge"/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rgbClr r="0" g="0" b="0"/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72000" tIns="108000" rIns="72000" bIns="0" numCol="1" spcCol="1270" rtlCol="0" anchor="t" anchorCtr="0">
            <a:noAutofit/>
          </a:bodyPr>
          <a:lstStyle/>
          <a:p>
            <a:pPr marL="0" lvl="0" indent="0" algn="just" defTabSz="577850" rtl="0">
              <a:spcBef>
                <a:spcPct val="0"/>
              </a:spcBef>
              <a:buNone/>
            </a:pPr>
            <a:r>
              <a:rPr lang="fr-FR" sz="1100" b="1" dirty="0">
                <a:solidFill>
                  <a:prstClr val="black"/>
                </a:solidFill>
              </a:rPr>
              <a:t>Système : IMAGE FINDER</a:t>
            </a:r>
          </a:p>
          <a:p>
            <a:pPr marL="0" lvl="0" indent="0" algn="just" defTabSz="577850" rtl="0">
              <a:spcBef>
                <a:spcPct val="0"/>
              </a:spcBef>
              <a:buNone/>
            </a:pPr>
            <a:r>
              <a:rPr lang="fr-FR" sz="1100" b="1" dirty="0">
                <a:solidFill>
                  <a:prstClr val="black"/>
                </a:solidFill>
              </a:rPr>
              <a:t>Composition d’un véhicule :</a:t>
            </a:r>
          </a:p>
          <a:p>
            <a:pPr marL="180975" lvl="0" indent="-90488" algn="just" defTabSz="577850" rtl="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fr-FR" sz="1100" dirty="0">
                <a:solidFill>
                  <a:prstClr val="black"/>
                </a:solidFill>
              </a:rPr>
              <a:t>10 x caméras Mini-Dôme Fixe</a:t>
            </a:r>
          </a:p>
          <a:p>
            <a:pPr marL="180975" lvl="0" indent="-90488" algn="just" defTabSz="577850" rtl="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fr-FR" sz="1100" dirty="0">
                <a:solidFill>
                  <a:prstClr val="black"/>
                </a:solidFill>
              </a:rPr>
              <a:t>1 enregistreur Vidéo</a:t>
            </a:r>
          </a:p>
          <a:p>
            <a:pPr lvl="0" algn="just" defTabSz="577850" rtl="0">
              <a:spcBef>
                <a:spcPct val="0"/>
              </a:spcBef>
            </a:pPr>
            <a:r>
              <a:rPr lang="fr-FR" sz="1100" b="1" dirty="0">
                <a:solidFill>
                  <a:prstClr val="black"/>
                </a:solidFill>
              </a:rPr>
              <a:t>Gestion des extractions : </a:t>
            </a:r>
            <a:r>
              <a:rPr lang="fr-FR" sz="1100" dirty="0">
                <a:solidFill>
                  <a:prstClr val="black"/>
                </a:solidFill>
              </a:rPr>
              <a:t>Interne</a:t>
            </a:r>
            <a:r>
              <a:rPr lang="fr-FR" sz="1100" b="1" dirty="0">
                <a:solidFill>
                  <a:prstClr val="black"/>
                </a:solidFill>
              </a:rPr>
              <a:t> </a:t>
            </a:r>
          </a:p>
          <a:p>
            <a:pPr marL="90488" lvl="0" indent="-90488" algn="just" defTabSz="577850" rtl="0">
              <a:spcBef>
                <a:spcPct val="0"/>
              </a:spcBef>
            </a:pPr>
            <a:r>
              <a:rPr lang="fr-FR" sz="1100" b="1" dirty="0">
                <a:solidFill>
                  <a:prstClr val="black"/>
                </a:solidFill>
              </a:rPr>
              <a:t>Système de lecture:</a:t>
            </a:r>
          </a:p>
          <a:p>
            <a:pPr marL="180975" lvl="0" indent="-90488" algn="just" defTabSz="577850" rtl="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fr-FR" sz="1100" dirty="0">
                <a:solidFill>
                  <a:prstClr val="black"/>
                </a:solidFill>
              </a:rPr>
              <a:t>Disque dur extractible</a:t>
            </a:r>
          </a:p>
          <a:p>
            <a:pPr marL="180975" lvl="0" indent="-90488" algn="just" defTabSz="577850" rtl="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fr-FR" sz="1100" dirty="0">
                <a:solidFill>
                  <a:prstClr val="black"/>
                </a:solidFill>
              </a:rPr>
              <a:t>Lecture depuis un poste de relecture</a:t>
            </a:r>
          </a:p>
        </p:txBody>
      </p:sp>
      <p:sp>
        <p:nvSpPr>
          <p:cNvPr id="14" name="Rectangle 13" descr="Niveau de hiérarchie 2 Article 1">
            <a:extLst>
              <a:ext uri="{FF2B5EF4-FFF2-40B4-BE49-F238E27FC236}">
                <a16:creationId xmlns:a16="http://schemas.microsoft.com/office/drawing/2014/main" id="{7E92F741-5C4C-6E78-4516-0C2804E563A7}"/>
              </a:ext>
            </a:extLst>
          </p:cNvPr>
          <p:cNvSpPr/>
          <p:nvPr/>
        </p:nvSpPr>
        <p:spPr>
          <a:xfrm>
            <a:off x="2166659" y="494958"/>
            <a:ext cx="1826445" cy="56708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/>
            <a:lightRig rig="flat" dir="t"/>
          </a:scene3d>
          <a:sp3d prstMaterial="dkEdge"/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rgbClr r="0" g="0" b="0"/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72000" tIns="108000" rIns="72000" bIns="0" numCol="1" spcCol="1270" rtlCol="0" anchor="ctr" anchorCtr="0">
            <a:noAutofit/>
          </a:bodyPr>
          <a:lstStyle/>
          <a:p>
            <a:pPr marL="0" lvl="0" indent="0" algn="ctr" defTabSz="577850" rtl="0">
              <a:spcBef>
                <a:spcPct val="0"/>
              </a:spcBef>
              <a:buNone/>
            </a:pPr>
            <a:r>
              <a:rPr lang="fr-FR" sz="1200" b="1" kern="1200" dirty="0">
                <a:solidFill>
                  <a:prstClr val="black"/>
                </a:solidFill>
                <a:latin typeface="+mj-lt"/>
                <a:ea typeface="+mn-ea"/>
                <a:cs typeface="+mn-cs"/>
              </a:rPr>
              <a:t>BHNS (Articulés) - </a:t>
            </a:r>
            <a:r>
              <a:rPr lang="fr-FR" sz="1200" b="1" dirty="0">
                <a:solidFill>
                  <a:prstClr val="black"/>
                </a:solidFill>
                <a:latin typeface="+mj-lt"/>
              </a:rPr>
              <a:t>MERCEDES</a:t>
            </a:r>
            <a:br>
              <a:rPr lang="fr-FR" sz="1400" kern="1200" dirty="0"/>
            </a:br>
            <a:r>
              <a:rPr lang="fr-FR" sz="1200" b="0" kern="1200" dirty="0">
                <a:solidFill>
                  <a:prstClr val="black"/>
                </a:solidFill>
                <a:ea typeface="+mn-ea"/>
                <a:cs typeface="+mn-cs"/>
              </a:rPr>
              <a:t>Nombre : 6</a:t>
            </a:r>
            <a:endParaRPr lang="fr-FR" sz="1400" b="0" kern="1200" dirty="0">
              <a:solidFill>
                <a:prstClr val="black"/>
              </a:solidFill>
              <a:ea typeface="+mn-ea"/>
              <a:cs typeface="+mn-cs"/>
            </a:endParaRPr>
          </a:p>
          <a:p>
            <a:pPr marL="0" lvl="0" indent="0" algn="just" defTabSz="577850" rtl="0">
              <a:spcBef>
                <a:spcPct val="0"/>
              </a:spcBef>
              <a:buNone/>
            </a:pPr>
            <a:endParaRPr lang="fr-FR" sz="1200" b="0" kern="1200" dirty="0">
              <a:solidFill>
                <a:prstClr val="black"/>
              </a:solidFill>
              <a:ea typeface="+mn-ea"/>
              <a:cs typeface="+mn-cs"/>
            </a:endParaRPr>
          </a:p>
        </p:txBody>
      </p:sp>
      <p:sp>
        <p:nvSpPr>
          <p:cNvPr id="15" name="Rectangle 20" descr="Niveau de hiérarchie 3 Article 1">
            <a:extLst>
              <a:ext uri="{FF2B5EF4-FFF2-40B4-BE49-F238E27FC236}">
                <a16:creationId xmlns:a16="http://schemas.microsoft.com/office/drawing/2014/main" id="{47825B85-7A75-1447-913F-54F1E38889A4}"/>
              </a:ext>
            </a:extLst>
          </p:cNvPr>
          <p:cNvSpPr/>
          <p:nvPr/>
        </p:nvSpPr>
        <p:spPr>
          <a:xfrm>
            <a:off x="2163513" y="1141353"/>
            <a:ext cx="1826441" cy="331288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scene3d>
            <a:camera prst="orthographicFront"/>
            <a:lightRig rig="flat" dir="t"/>
          </a:scene3d>
          <a:sp3d prstMaterial="dkEdge"/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rgbClr r="0" g="0" b="0"/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72000" tIns="108000" rIns="72000" bIns="0" numCol="1" spcCol="1270" rtlCol="0" anchor="t" anchorCtr="0">
            <a:noAutofit/>
          </a:bodyPr>
          <a:lstStyle/>
          <a:p>
            <a:pPr marL="0" lvl="0" indent="0" algn="just" defTabSz="577850" rtl="0">
              <a:spcBef>
                <a:spcPct val="0"/>
              </a:spcBef>
              <a:buNone/>
            </a:pPr>
            <a:r>
              <a:rPr lang="fr-FR" sz="1100" b="1" dirty="0">
                <a:solidFill>
                  <a:srgbClr val="C00000"/>
                </a:solidFill>
              </a:rPr>
              <a:t>Nombre de dispositifs : 42</a:t>
            </a:r>
          </a:p>
          <a:p>
            <a:pPr marL="180975" lvl="0" indent="-90488" algn="just" defTabSz="577850" rtl="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fr-FR" sz="1100" dirty="0">
                <a:solidFill>
                  <a:schemeClr val="tx1"/>
                </a:solidFill>
              </a:rPr>
              <a:t>Caméras intérieures : 42</a:t>
            </a:r>
          </a:p>
        </p:txBody>
      </p:sp>
      <p:sp>
        <p:nvSpPr>
          <p:cNvPr id="16" name="Rectangle 20" descr="Niveau de hiérarchie 3 Article 1">
            <a:extLst>
              <a:ext uri="{FF2B5EF4-FFF2-40B4-BE49-F238E27FC236}">
                <a16:creationId xmlns:a16="http://schemas.microsoft.com/office/drawing/2014/main" id="{8CABC732-C00A-D72B-2AB2-B29B2E3CB4A8}"/>
              </a:ext>
            </a:extLst>
          </p:cNvPr>
          <p:cNvSpPr/>
          <p:nvPr/>
        </p:nvSpPr>
        <p:spPr>
          <a:xfrm>
            <a:off x="2149209" y="4533549"/>
            <a:ext cx="1826441" cy="2074886"/>
          </a:xfrm>
          <a:prstGeom prst="rect">
            <a:avLst/>
          </a:prstGeom>
          <a:solidFill>
            <a:srgbClr val="D4D4D4"/>
          </a:solidFill>
          <a:scene3d>
            <a:camera prst="orthographicFront"/>
            <a:lightRig rig="flat" dir="t"/>
          </a:scene3d>
          <a:sp3d prstMaterial="dkEdge"/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rgbClr r="0" g="0" b="0"/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72000" tIns="108000" rIns="72000" bIns="0" numCol="1" spcCol="1270" rtlCol="0" anchor="t" anchorCtr="0">
            <a:noAutofit/>
          </a:bodyPr>
          <a:lstStyle/>
          <a:p>
            <a:pPr marL="0" lvl="0" indent="0" algn="just" defTabSz="577850" rtl="0">
              <a:spcBef>
                <a:spcPct val="0"/>
              </a:spcBef>
              <a:buNone/>
            </a:pPr>
            <a:r>
              <a:rPr lang="fr-FR" sz="1100" b="1" dirty="0">
                <a:solidFill>
                  <a:prstClr val="black"/>
                </a:solidFill>
              </a:rPr>
              <a:t>Système : IMAGE FINDER</a:t>
            </a:r>
          </a:p>
          <a:p>
            <a:pPr marL="0" lvl="0" indent="0" algn="just" defTabSz="577850" rtl="0">
              <a:spcBef>
                <a:spcPct val="0"/>
              </a:spcBef>
              <a:buNone/>
            </a:pPr>
            <a:r>
              <a:rPr lang="fr-FR" sz="1100" b="1" dirty="0">
                <a:solidFill>
                  <a:prstClr val="black"/>
                </a:solidFill>
              </a:rPr>
              <a:t>Composition d’un véhicule :</a:t>
            </a:r>
          </a:p>
          <a:p>
            <a:pPr marL="180975" lvl="0" indent="-90488" algn="just" defTabSz="577850" rtl="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fr-FR" sz="1100" dirty="0">
                <a:solidFill>
                  <a:prstClr val="black"/>
                </a:solidFill>
              </a:rPr>
              <a:t>7 x caméras Mini-Dôme Fixe</a:t>
            </a:r>
          </a:p>
          <a:p>
            <a:pPr marL="180975" lvl="0" indent="-90488" algn="just" defTabSz="577850" rtl="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fr-FR" sz="1100" dirty="0">
                <a:solidFill>
                  <a:prstClr val="black"/>
                </a:solidFill>
              </a:rPr>
              <a:t>1 enregistreur Vidéo</a:t>
            </a:r>
          </a:p>
          <a:p>
            <a:pPr marL="90488" indent="-90488" algn="just" defTabSz="577850">
              <a:spcBef>
                <a:spcPct val="0"/>
              </a:spcBef>
            </a:pPr>
            <a:r>
              <a:rPr lang="fr-FR" sz="1100" b="1" dirty="0">
                <a:solidFill>
                  <a:prstClr val="black"/>
                </a:solidFill>
              </a:rPr>
              <a:t>Gestion des extractions : </a:t>
            </a:r>
            <a:r>
              <a:rPr lang="fr-FR" sz="1100" dirty="0">
                <a:solidFill>
                  <a:prstClr val="black"/>
                </a:solidFill>
              </a:rPr>
              <a:t>Interne</a:t>
            </a:r>
            <a:r>
              <a:rPr lang="fr-FR" sz="1100" b="1" dirty="0">
                <a:solidFill>
                  <a:prstClr val="black"/>
                </a:solidFill>
              </a:rPr>
              <a:t> </a:t>
            </a:r>
          </a:p>
          <a:p>
            <a:pPr marL="90488" lvl="0" indent="-90488" algn="just" defTabSz="577850" rtl="0">
              <a:spcBef>
                <a:spcPct val="0"/>
              </a:spcBef>
            </a:pPr>
            <a:r>
              <a:rPr lang="fr-FR" sz="1100" b="1" dirty="0">
                <a:solidFill>
                  <a:prstClr val="black"/>
                </a:solidFill>
              </a:rPr>
              <a:t>Système de lecture:</a:t>
            </a:r>
          </a:p>
          <a:p>
            <a:pPr marL="180975" lvl="0" indent="-90488" algn="just" defTabSz="577850" rtl="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fr-FR" sz="1100" dirty="0">
                <a:solidFill>
                  <a:prstClr val="black"/>
                </a:solidFill>
              </a:rPr>
              <a:t>Disque dur extractible</a:t>
            </a:r>
          </a:p>
          <a:p>
            <a:pPr marL="180975" lvl="0" indent="-90488" algn="just" defTabSz="577850" rtl="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fr-FR" sz="1100" dirty="0">
                <a:solidFill>
                  <a:prstClr val="black"/>
                </a:solidFill>
              </a:rPr>
              <a:t>Lecture depuis un poste de relecture</a:t>
            </a:r>
          </a:p>
        </p:txBody>
      </p:sp>
      <p:sp>
        <p:nvSpPr>
          <p:cNvPr id="17" name="Rectangle 20" descr="Niveau de hiérarchie 3 Article 1">
            <a:extLst>
              <a:ext uri="{FF2B5EF4-FFF2-40B4-BE49-F238E27FC236}">
                <a16:creationId xmlns:a16="http://schemas.microsoft.com/office/drawing/2014/main" id="{94DC7538-BAD2-F6BB-54DE-0426F84829A2}"/>
              </a:ext>
            </a:extLst>
          </p:cNvPr>
          <p:cNvSpPr/>
          <p:nvPr/>
        </p:nvSpPr>
        <p:spPr>
          <a:xfrm>
            <a:off x="4139325" y="1141352"/>
            <a:ext cx="1912250" cy="3312881"/>
          </a:xfrm>
          <a:prstGeom prst="rect">
            <a:avLst/>
          </a:prstGeom>
          <a:solidFill>
            <a:srgbClr val="FDF1E9"/>
          </a:solidFill>
          <a:scene3d>
            <a:camera prst="orthographicFront"/>
            <a:lightRig rig="flat" dir="t"/>
          </a:scene3d>
          <a:sp3d prstMaterial="dkEdge"/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rgbClr r="0" g="0" b="0"/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72000" tIns="108000" rIns="72000" bIns="0" numCol="1" spcCol="1270" rtlCol="0" anchor="t" anchorCtr="0">
            <a:noAutofit/>
          </a:bodyPr>
          <a:lstStyle/>
          <a:p>
            <a:pPr marL="0" lvl="0" indent="0" algn="just" defTabSz="577850" rtl="0">
              <a:spcBef>
                <a:spcPct val="0"/>
              </a:spcBef>
              <a:buNone/>
            </a:pPr>
            <a:r>
              <a:rPr lang="fr-FR" sz="1100" b="1" dirty="0">
                <a:solidFill>
                  <a:srgbClr val="C00000"/>
                </a:solidFill>
              </a:rPr>
              <a:t>Nombre de dispositifs : 54</a:t>
            </a:r>
          </a:p>
          <a:p>
            <a:pPr marL="0" lvl="0" indent="0" algn="just" defTabSz="577850" rtl="0">
              <a:spcBef>
                <a:spcPct val="0"/>
              </a:spcBef>
              <a:buNone/>
            </a:pPr>
            <a:r>
              <a:rPr lang="fr-FR" sz="1100" b="1" dirty="0">
                <a:solidFill>
                  <a:prstClr val="black"/>
                </a:solidFill>
              </a:rPr>
              <a:t>Nombre de stations : 27</a:t>
            </a:r>
          </a:p>
          <a:p>
            <a:pPr marL="90488" indent="-90488" algn="just" defTabSz="57785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fr-FR" sz="1000" dirty="0">
                <a:solidFill>
                  <a:prstClr val="black"/>
                </a:solidFill>
              </a:rPr>
              <a:t>Caméras extérieures - Mat : 27</a:t>
            </a:r>
          </a:p>
          <a:p>
            <a:pPr marL="90488" indent="-90488" algn="just" defTabSz="57785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fr-FR" sz="1000" dirty="0">
                <a:solidFill>
                  <a:prstClr val="black"/>
                </a:solidFill>
              </a:rPr>
              <a:t>Caméras extérieurs - Auvent : 27 </a:t>
            </a:r>
          </a:p>
          <a:p>
            <a:pPr marL="0" lvl="0" indent="0" algn="just" defTabSz="577850" rtl="0">
              <a:spcBef>
                <a:spcPct val="0"/>
              </a:spcBef>
              <a:buNone/>
            </a:pPr>
            <a:endParaRPr lang="fr-FR" sz="1100" b="1" dirty="0">
              <a:solidFill>
                <a:prstClr val="black"/>
              </a:solidFill>
            </a:endParaRPr>
          </a:p>
          <a:p>
            <a:pPr marL="0" lvl="0" indent="0" algn="just" defTabSz="577850" rtl="0">
              <a:spcBef>
                <a:spcPct val="0"/>
              </a:spcBef>
              <a:buNone/>
            </a:pPr>
            <a:endParaRPr lang="fr-FR" sz="1100" b="1" dirty="0">
              <a:solidFill>
                <a:prstClr val="black"/>
              </a:solidFill>
            </a:endParaRPr>
          </a:p>
        </p:txBody>
      </p:sp>
      <p:sp>
        <p:nvSpPr>
          <p:cNvPr id="18" name="Rectangle 20" descr="Niveau de hiérarchie 3 Article 1">
            <a:extLst>
              <a:ext uri="{FF2B5EF4-FFF2-40B4-BE49-F238E27FC236}">
                <a16:creationId xmlns:a16="http://schemas.microsoft.com/office/drawing/2014/main" id="{269F560D-78BC-3095-2F22-1AC5A5CCBE6F}"/>
              </a:ext>
            </a:extLst>
          </p:cNvPr>
          <p:cNvSpPr/>
          <p:nvPr/>
        </p:nvSpPr>
        <p:spPr>
          <a:xfrm>
            <a:off x="4130599" y="4533549"/>
            <a:ext cx="1912249" cy="2074884"/>
          </a:xfrm>
          <a:prstGeom prst="rect">
            <a:avLst/>
          </a:prstGeom>
          <a:solidFill>
            <a:srgbClr val="D4D4D4"/>
          </a:solidFill>
          <a:scene3d>
            <a:camera prst="orthographicFront"/>
            <a:lightRig rig="flat" dir="t"/>
          </a:scene3d>
          <a:sp3d prstMaterial="dkEdge"/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rgbClr r="0" g="0" b="0"/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72000" tIns="108000" rIns="72000" bIns="0" numCol="1" spcCol="1270" rtlCol="0" anchor="t" anchorCtr="0">
            <a:noAutofit/>
          </a:bodyPr>
          <a:lstStyle/>
          <a:p>
            <a:pPr marL="0" lvl="0" indent="0" algn="just" defTabSz="577850" rtl="0">
              <a:spcBef>
                <a:spcPct val="0"/>
              </a:spcBef>
              <a:buNone/>
            </a:pPr>
            <a:r>
              <a:rPr lang="fr-FR" sz="1100" b="1" dirty="0">
                <a:solidFill>
                  <a:prstClr val="black"/>
                </a:solidFill>
              </a:rPr>
              <a:t>Système : GENETEC</a:t>
            </a:r>
          </a:p>
          <a:p>
            <a:pPr marL="0" lvl="0" indent="0" algn="just" defTabSz="577850" rtl="0">
              <a:spcBef>
                <a:spcPct val="0"/>
              </a:spcBef>
              <a:buNone/>
            </a:pPr>
            <a:r>
              <a:rPr lang="fr-FR" sz="1100" b="1" dirty="0">
                <a:solidFill>
                  <a:prstClr val="black"/>
                </a:solidFill>
              </a:rPr>
              <a:t>Composition d’une station :</a:t>
            </a:r>
          </a:p>
          <a:p>
            <a:pPr marL="180975" lvl="0" indent="-90488" algn="just" defTabSz="577850" rtl="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fr-FR" sz="1100" dirty="0">
                <a:solidFill>
                  <a:prstClr val="black"/>
                </a:solidFill>
              </a:rPr>
              <a:t>1 x caméra Mat</a:t>
            </a:r>
          </a:p>
          <a:p>
            <a:pPr marL="180975" lvl="0" indent="-90488" algn="just" defTabSz="577850" rtl="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fr-FR" sz="1100" dirty="0">
                <a:solidFill>
                  <a:prstClr val="black"/>
                </a:solidFill>
              </a:rPr>
              <a:t>1 x Auvent</a:t>
            </a:r>
          </a:p>
          <a:p>
            <a:pPr marL="180975" lvl="0" indent="-90488" algn="just" defTabSz="577850" rtl="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fr-FR" sz="1100" dirty="0">
                <a:solidFill>
                  <a:prstClr val="black"/>
                </a:solidFill>
              </a:rPr>
              <a:t>1 armoire technique</a:t>
            </a:r>
          </a:p>
          <a:p>
            <a:pPr marL="180975" lvl="0" indent="-90488" algn="just" defTabSz="577850" rtl="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fr-FR" sz="1100" dirty="0">
                <a:solidFill>
                  <a:prstClr val="black"/>
                </a:solidFill>
              </a:rPr>
              <a:t>1 fibre privée</a:t>
            </a:r>
          </a:p>
          <a:p>
            <a:pPr lvl="0" algn="just" defTabSz="577850" rtl="0">
              <a:spcBef>
                <a:spcPct val="0"/>
              </a:spcBef>
            </a:pPr>
            <a:r>
              <a:rPr lang="fr-FR" sz="1100" b="1" dirty="0">
                <a:solidFill>
                  <a:prstClr val="black"/>
                </a:solidFill>
              </a:rPr>
              <a:t>Gestion des extractions : </a:t>
            </a:r>
            <a:r>
              <a:rPr lang="fr-FR" sz="1100" dirty="0">
                <a:solidFill>
                  <a:prstClr val="black"/>
                </a:solidFill>
              </a:rPr>
              <a:t>Interne</a:t>
            </a:r>
            <a:r>
              <a:rPr lang="fr-FR" sz="1100" b="1" dirty="0">
                <a:solidFill>
                  <a:prstClr val="black"/>
                </a:solidFill>
              </a:rPr>
              <a:t> </a:t>
            </a:r>
            <a:endParaRPr lang="fr-FR" sz="1100" dirty="0">
              <a:solidFill>
                <a:prstClr val="black"/>
              </a:solidFill>
            </a:endParaRPr>
          </a:p>
          <a:p>
            <a:pPr marL="90488" lvl="0" indent="-90488" algn="just" defTabSz="577850" rtl="0">
              <a:spcBef>
                <a:spcPct val="0"/>
              </a:spcBef>
            </a:pPr>
            <a:r>
              <a:rPr lang="fr-FR" sz="1100" b="1" dirty="0">
                <a:solidFill>
                  <a:prstClr val="black"/>
                </a:solidFill>
              </a:rPr>
              <a:t>Système de lecture:</a:t>
            </a:r>
          </a:p>
          <a:p>
            <a:pPr marL="180975" lvl="0" indent="-90488" algn="just" defTabSz="577850" rtl="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fr-FR" sz="1100" dirty="0">
                <a:solidFill>
                  <a:prstClr val="black"/>
                </a:solidFill>
              </a:rPr>
              <a:t>Lecture depuis un poste de relecture</a:t>
            </a:r>
          </a:p>
        </p:txBody>
      </p:sp>
      <p:sp>
        <p:nvSpPr>
          <p:cNvPr id="19" name="Rectangle 20" descr="Niveau de hiérarchie 3 Article 1">
            <a:extLst>
              <a:ext uri="{FF2B5EF4-FFF2-40B4-BE49-F238E27FC236}">
                <a16:creationId xmlns:a16="http://schemas.microsoft.com/office/drawing/2014/main" id="{BE7593D5-CBBD-EA04-EDB3-B1C23F4669FE}"/>
              </a:ext>
            </a:extLst>
          </p:cNvPr>
          <p:cNvSpPr/>
          <p:nvPr/>
        </p:nvSpPr>
        <p:spPr>
          <a:xfrm>
            <a:off x="8284405" y="1141352"/>
            <a:ext cx="1826441" cy="404301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flat" dir="t"/>
          </a:scene3d>
          <a:sp3d prstMaterial="dkEdge"/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rgbClr r="0" g="0" b="0"/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72000" tIns="108000" rIns="72000" bIns="0" numCol="1" spcCol="1270" rtlCol="0" anchor="t" anchorCtr="0">
            <a:noAutofit/>
          </a:bodyPr>
          <a:lstStyle/>
          <a:p>
            <a:pPr marL="0" lvl="0" indent="0" algn="just" defTabSz="577850" rtl="0">
              <a:spcBef>
                <a:spcPct val="0"/>
              </a:spcBef>
              <a:buNone/>
            </a:pPr>
            <a:r>
              <a:rPr lang="fr-FR" sz="1100" b="1" dirty="0">
                <a:solidFill>
                  <a:prstClr val="black"/>
                </a:solidFill>
              </a:rPr>
              <a:t>Nombre de dispositifs : 40</a:t>
            </a:r>
          </a:p>
          <a:p>
            <a:pPr marL="0" lvl="0" indent="0" algn="just" defTabSz="577850" rtl="0">
              <a:spcBef>
                <a:spcPct val="0"/>
              </a:spcBef>
              <a:buNone/>
            </a:pPr>
            <a:r>
              <a:rPr lang="fr-FR" sz="1100" dirty="0">
                <a:solidFill>
                  <a:prstClr val="black"/>
                </a:solidFill>
              </a:rPr>
              <a:t>Caméras intérieures : 17</a:t>
            </a:r>
          </a:p>
          <a:p>
            <a:pPr marL="0" lvl="0" indent="0" algn="just" defTabSz="577850" rtl="0">
              <a:spcBef>
                <a:spcPct val="0"/>
              </a:spcBef>
              <a:buNone/>
            </a:pPr>
            <a:r>
              <a:rPr lang="fr-FR" sz="1100" b="1" dirty="0">
                <a:solidFill>
                  <a:srgbClr val="C00000"/>
                </a:solidFill>
              </a:rPr>
              <a:t>Caméras extérieures : (23) 18 </a:t>
            </a:r>
          </a:p>
          <a:p>
            <a:pPr marL="261937" indent="-171450" defTabSz="577850"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fr-FR" sz="1100" dirty="0">
                <a:solidFill>
                  <a:prstClr val="black"/>
                </a:solidFill>
              </a:rPr>
              <a:t>CARRERE : 7</a:t>
            </a:r>
          </a:p>
          <a:p>
            <a:pPr marL="269875" defTabSz="577850">
              <a:spcBef>
                <a:spcPct val="0"/>
              </a:spcBef>
            </a:pPr>
            <a:r>
              <a:rPr lang="fr-FR" sz="1100" dirty="0">
                <a:solidFill>
                  <a:prstClr val="black"/>
                </a:solidFill>
              </a:rPr>
              <a:t>Caméras intérieures : 3 Caméras extérieures : 4</a:t>
            </a:r>
          </a:p>
          <a:p>
            <a:pPr marL="261937" indent="-171450" defTabSz="577850"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fr-FR" sz="1100" dirty="0">
                <a:solidFill>
                  <a:prstClr val="black"/>
                </a:solidFill>
              </a:rPr>
              <a:t>MAHAULT : 7 </a:t>
            </a:r>
          </a:p>
          <a:p>
            <a:pPr marL="269875" defTabSz="577850">
              <a:spcBef>
                <a:spcPct val="0"/>
              </a:spcBef>
            </a:pPr>
            <a:r>
              <a:rPr lang="fr-FR" sz="1100" dirty="0">
                <a:solidFill>
                  <a:prstClr val="black"/>
                </a:solidFill>
              </a:rPr>
              <a:t>Caméras intérieures : 3 Caméras extérieures : 4</a:t>
            </a:r>
          </a:p>
          <a:p>
            <a:pPr marL="261937" indent="-171450" defTabSz="577850"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fr-FR" sz="1100" dirty="0">
                <a:solidFill>
                  <a:prstClr val="black"/>
                </a:solidFill>
              </a:rPr>
              <a:t>120 : 7</a:t>
            </a:r>
          </a:p>
          <a:p>
            <a:pPr marL="269875" defTabSz="577850">
              <a:spcBef>
                <a:spcPct val="0"/>
              </a:spcBef>
            </a:pPr>
            <a:r>
              <a:rPr lang="fr-FR" sz="1100" dirty="0">
                <a:solidFill>
                  <a:prstClr val="black"/>
                </a:solidFill>
              </a:rPr>
              <a:t>Caméras intérieures : 5 Caméras extérieures : 2</a:t>
            </a:r>
          </a:p>
          <a:p>
            <a:pPr marL="261937" indent="-171450" defTabSz="577850"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fr-FR" sz="1100" dirty="0">
                <a:solidFill>
                  <a:prstClr val="black"/>
                </a:solidFill>
              </a:rPr>
              <a:t>NARDAL : 8</a:t>
            </a:r>
          </a:p>
          <a:p>
            <a:pPr marL="269875" defTabSz="577850">
              <a:spcBef>
                <a:spcPct val="0"/>
              </a:spcBef>
            </a:pPr>
            <a:r>
              <a:rPr lang="fr-FR" sz="1100" dirty="0">
                <a:solidFill>
                  <a:prstClr val="black"/>
                </a:solidFill>
              </a:rPr>
              <a:t>Caméras intérieures : 2 Caméras extérieures : 6</a:t>
            </a:r>
          </a:p>
          <a:p>
            <a:pPr marL="261937" indent="-171450" defTabSz="577850"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fr-FR" sz="1100" dirty="0">
                <a:solidFill>
                  <a:prstClr val="black"/>
                </a:solidFill>
              </a:rPr>
              <a:t>POINTE SIMON : 6</a:t>
            </a:r>
          </a:p>
          <a:p>
            <a:pPr marL="269875" defTabSz="577850">
              <a:spcBef>
                <a:spcPct val="0"/>
              </a:spcBef>
            </a:pPr>
            <a:r>
              <a:rPr lang="fr-FR" sz="1100" dirty="0">
                <a:solidFill>
                  <a:prstClr val="black"/>
                </a:solidFill>
              </a:rPr>
              <a:t>Caméras intérieures : 4 Caméras extérieures : 2</a:t>
            </a:r>
          </a:p>
          <a:p>
            <a:pPr marL="261937" indent="-171450" defTabSz="577850"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fr-FR" sz="1050" dirty="0">
                <a:solidFill>
                  <a:prstClr val="black"/>
                </a:solidFill>
                <a:highlight>
                  <a:srgbClr val="C0C0C0"/>
                </a:highlight>
              </a:rPr>
              <a:t>LOCAL SAINT JOSEPH </a:t>
            </a:r>
            <a:r>
              <a:rPr lang="fr-FR" sz="1100" dirty="0">
                <a:solidFill>
                  <a:prstClr val="black"/>
                </a:solidFill>
                <a:highlight>
                  <a:srgbClr val="C0C0C0"/>
                </a:highlight>
              </a:rPr>
              <a:t>: 3</a:t>
            </a:r>
          </a:p>
          <a:p>
            <a:pPr marL="269875" defTabSz="577850">
              <a:spcBef>
                <a:spcPct val="0"/>
              </a:spcBef>
            </a:pPr>
            <a:r>
              <a:rPr lang="fr-FR" sz="1100" dirty="0">
                <a:solidFill>
                  <a:prstClr val="black"/>
                </a:solidFill>
                <a:highlight>
                  <a:srgbClr val="C0C0C0"/>
                </a:highlight>
              </a:rPr>
              <a:t>Caméras extérieures : 3</a:t>
            </a:r>
          </a:p>
          <a:p>
            <a:pPr marL="261937" indent="-171450" defTabSz="577850"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fr-FR" sz="1100" dirty="0">
                <a:solidFill>
                  <a:prstClr val="black"/>
                </a:solidFill>
                <a:highlight>
                  <a:srgbClr val="C0C0C0"/>
                </a:highlight>
              </a:rPr>
              <a:t>PETIT MANOIR : 2</a:t>
            </a:r>
          </a:p>
          <a:p>
            <a:pPr marL="269875" defTabSz="577850">
              <a:spcBef>
                <a:spcPct val="0"/>
              </a:spcBef>
            </a:pPr>
            <a:r>
              <a:rPr lang="fr-FR" sz="1100" dirty="0">
                <a:solidFill>
                  <a:prstClr val="black"/>
                </a:solidFill>
                <a:highlight>
                  <a:srgbClr val="C0C0C0"/>
                </a:highlight>
              </a:rPr>
              <a:t>Caméras extérieures : 2</a:t>
            </a:r>
          </a:p>
          <a:p>
            <a:pPr marL="0" lvl="0" indent="0" algn="just" defTabSz="577850" rtl="0">
              <a:spcBef>
                <a:spcPct val="0"/>
              </a:spcBef>
              <a:buNone/>
            </a:pPr>
            <a:endParaRPr lang="fr-FR" sz="1100" b="1" dirty="0">
              <a:solidFill>
                <a:prstClr val="black"/>
              </a:solidFill>
            </a:endParaRPr>
          </a:p>
          <a:p>
            <a:pPr marL="0" lvl="0" indent="0" algn="just" defTabSz="577850" rtl="0">
              <a:spcBef>
                <a:spcPct val="0"/>
              </a:spcBef>
              <a:buNone/>
            </a:pPr>
            <a:endParaRPr lang="fr-FR" sz="1100" b="1" dirty="0">
              <a:solidFill>
                <a:prstClr val="black"/>
              </a:solidFill>
            </a:endParaRPr>
          </a:p>
        </p:txBody>
      </p:sp>
      <p:sp>
        <p:nvSpPr>
          <p:cNvPr id="20" name="Rectangle 20" descr="Niveau de hiérarchie 3 Article 1">
            <a:extLst>
              <a:ext uri="{FF2B5EF4-FFF2-40B4-BE49-F238E27FC236}">
                <a16:creationId xmlns:a16="http://schemas.microsoft.com/office/drawing/2014/main" id="{4B5D638B-68C6-EF52-A8A2-DFA7A346B02C}"/>
              </a:ext>
            </a:extLst>
          </p:cNvPr>
          <p:cNvSpPr/>
          <p:nvPr/>
        </p:nvSpPr>
        <p:spPr>
          <a:xfrm>
            <a:off x="6169339" y="1141352"/>
            <a:ext cx="1988575" cy="4164939"/>
          </a:xfrm>
          <a:prstGeom prst="rect">
            <a:avLst/>
          </a:prstGeom>
          <a:solidFill>
            <a:srgbClr val="FDF1E9"/>
          </a:solidFill>
          <a:scene3d>
            <a:camera prst="orthographicFront"/>
            <a:lightRig rig="flat" dir="t"/>
          </a:scene3d>
          <a:sp3d prstMaterial="dkEdge"/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rgbClr r="0" g="0" b="0"/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72000" tIns="108000" rIns="72000" bIns="0" numCol="1" spcCol="1270" rtlCol="0" anchor="t" anchorCtr="0">
            <a:noAutofit/>
          </a:bodyPr>
          <a:lstStyle/>
          <a:p>
            <a:pPr marL="0" lvl="0" indent="0" algn="just" defTabSz="577850" rtl="0">
              <a:spcBef>
                <a:spcPct val="0"/>
              </a:spcBef>
              <a:buNone/>
            </a:pPr>
            <a:r>
              <a:rPr lang="fr-FR" sz="1100" b="1" dirty="0">
                <a:solidFill>
                  <a:srgbClr val="C00000"/>
                </a:solidFill>
              </a:rPr>
              <a:t>Nombre de dispositifs : 26</a:t>
            </a:r>
          </a:p>
          <a:p>
            <a:pPr marL="261937" indent="-171450" defTabSz="577850"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fr-FR" sz="1100" dirty="0">
                <a:solidFill>
                  <a:prstClr val="black"/>
                </a:solidFill>
              </a:rPr>
              <a:t>POINTE SIMON : 2</a:t>
            </a:r>
          </a:p>
          <a:p>
            <a:pPr marL="269875" defTabSz="577850">
              <a:spcBef>
                <a:spcPct val="0"/>
              </a:spcBef>
            </a:pPr>
            <a:r>
              <a:rPr lang="fr-FR" sz="1100" dirty="0">
                <a:solidFill>
                  <a:prstClr val="black"/>
                </a:solidFill>
              </a:rPr>
              <a:t>Caméras extérieures : 2 </a:t>
            </a:r>
          </a:p>
          <a:p>
            <a:pPr marL="261937" indent="-171450" defTabSz="577850"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fr-FR" sz="1100" dirty="0">
                <a:solidFill>
                  <a:prstClr val="black"/>
                </a:solidFill>
              </a:rPr>
              <a:t>MAHAULT : 2 </a:t>
            </a:r>
          </a:p>
          <a:p>
            <a:pPr marL="269875" defTabSz="577850">
              <a:spcBef>
                <a:spcPct val="0"/>
              </a:spcBef>
            </a:pPr>
            <a:r>
              <a:rPr lang="fr-FR" sz="1100" dirty="0">
                <a:solidFill>
                  <a:prstClr val="black"/>
                </a:solidFill>
              </a:rPr>
              <a:t>Caméras extérieures : 2 </a:t>
            </a:r>
          </a:p>
          <a:p>
            <a:pPr marL="261937" indent="-171450" defTabSz="577850"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fr-FR" sz="1100" dirty="0">
                <a:solidFill>
                  <a:prstClr val="black"/>
                </a:solidFill>
              </a:rPr>
              <a:t>CARRERE : 3</a:t>
            </a:r>
          </a:p>
          <a:p>
            <a:pPr marL="269875" defTabSz="577850">
              <a:spcBef>
                <a:spcPct val="0"/>
              </a:spcBef>
            </a:pPr>
            <a:r>
              <a:rPr lang="fr-FR" sz="1100" dirty="0">
                <a:solidFill>
                  <a:prstClr val="black"/>
                </a:solidFill>
              </a:rPr>
              <a:t>Caméras extérieures : 3 </a:t>
            </a:r>
          </a:p>
          <a:p>
            <a:pPr marL="261937" indent="-171450" defTabSz="577850"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fr-FR" sz="1100" dirty="0">
                <a:solidFill>
                  <a:prstClr val="black"/>
                </a:solidFill>
              </a:rPr>
              <a:t>NARDAL : 2</a:t>
            </a:r>
          </a:p>
          <a:p>
            <a:pPr marL="269875" defTabSz="577850">
              <a:spcBef>
                <a:spcPct val="0"/>
              </a:spcBef>
            </a:pPr>
            <a:r>
              <a:rPr lang="fr-FR" sz="1100" dirty="0">
                <a:solidFill>
                  <a:prstClr val="black"/>
                </a:solidFill>
              </a:rPr>
              <a:t>Caméras extérieures : 2 </a:t>
            </a:r>
          </a:p>
          <a:p>
            <a:pPr marL="261937" indent="-171450" defTabSz="577850"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fr-FR" sz="1100" dirty="0">
                <a:solidFill>
                  <a:prstClr val="black"/>
                </a:solidFill>
              </a:rPr>
              <a:t>Espace de transport </a:t>
            </a:r>
            <a:r>
              <a:rPr lang="fr-FR" sz="1100" dirty="0" err="1">
                <a:solidFill>
                  <a:prstClr val="black"/>
                </a:solidFill>
              </a:rPr>
              <a:t>Aliker</a:t>
            </a:r>
            <a:r>
              <a:rPr lang="fr-FR" sz="1100" dirty="0">
                <a:solidFill>
                  <a:prstClr val="black"/>
                </a:solidFill>
              </a:rPr>
              <a:t> : 5</a:t>
            </a:r>
          </a:p>
          <a:p>
            <a:pPr marL="269875" defTabSz="577850">
              <a:spcBef>
                <a:spcPct val="0"/>
              </a:spcBef>
            </a:pPr>
            <a:r>
              <a:rPr lang="fr-FR" sz="1100" dirty="0">
                <a:solidFill>
                  <a:prstClr val="black"/>
                </a:solidFill>
              </a:rPr>
              <a:t>Caméras extérieures : 5</a:t>
            </a:r>
          </a:p>
          <a:p>
            <a:pPr marL="261937" indent="-171450" defTabSz="577850"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fr-FR" sz="1100" dirty="0">
                <a:solidFill>
                  <a:prstClr val="black"/>
                </a:solidFill>
              </a:rPr>
              <a:t>SAINT JOSEPH : 2</a:t>
            </a:r>
          </a:p>
          <a:p>
            <a:pPr marL="269875" defTabSz="577850">
              <a:spcBef>
                <a:spcPct val="0"/>
              </a:spcBef>
            </a:pPr>
            <a:r>
              <a:rPr lang="fr-FR" sz="1100" dirty="0">
                <a:solidFill>
                  <a:prstClr val="black"/>
                </a:solidFill>
              </a:rPr>
              <a:t>Caméras extérieures : 2 </a:t>
            </a:r>
          </a:p>
          <a:p>
            <a:pPr marL="261937" indent="-171450" defTabSz="577850"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fr-FR" sz="1100" dirty="0">
                <a:solidFill>
                  <a:prstClr val="black"/>
                </a:solidFill>
              </a:rPr>
              <a:t>SAINT PIERRE : 2</a:t>
            </a:r>
          </a:p>
          <a:p>
            <a:pPr marL="269875" defTabSz="577850">
              <a:spcBef>
                <a:spcPct val="0"/>
              </a:spcBef>
            </a:pPr>
            <a:r>
              <a:rPr lang="fr-FR" sz="1100" dirty="0">
                <a:solidFill>
                  <a:prstClr val="black"/>
                </a:solidFill>
              </a:rPr>
              <a:t>Caméras extérieures : 2 </a:t>
            </a:r>
          </a:p>
          <a:p>
            <a:pPr marL="261937" indent="-171450" defTabSz="577850"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fr-FR" sz="1100" dirty="0">
                <a:solidFill>
                  <a:prstClr val="black"/>
                </a:solidFill>
              </a:rPr>
              <a:t>SAINTE MARIE : 2</a:t>
            </a:r>
          </a:p>
          <a:p>
            <a:pPr marL="269875" defTabSz="577850">
              <a:spcBef>
                <a:spcPct val="0"/>
              </a:spcBef>
            </a:pPr>
            <a:r>
              <a:rPr lang="fr-FR" sz="1100" dirty="0">
                <a:solidFill>
                  <a:prstClr val="black"/>
                </a:solidFill>
              </a:rPr>
              <a:t>Caméras extérieures : 2 </a:t>
            </a:r>
          </a:p>
          <a:p>
            <a:pPr marL="261937" indent="-171450" defTabSz="577850"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fr-FR" sz="1100" dirty="0">
                <a:solidFill>
                  <a:prstClr val="black"/>
                </a:solidFill>
              </a:rPr>
              <a:t>ROBERT : 2</a:t>
            </a:r>
          </a:p>
          <a:p>
            <a:pPr marL="269875" defTabSz="577850">
              <a:spcBef>
                <a:spcPct val="0"/>
              </a:spcBef>
            </a:pPr>
            <a:r>
              <a:rPr lang="fr-FR" sz="1100" dirty="0">
                <a:solidFill>
                  <a:prstClr val="black"/>
                </a:solidFill>
              </a:rPr>
              <a:t>Caméras extérieures : 2 </a:t>
            </a:r>
          </a:p>
          <a:p>
            <a:pPr marL="261937" indent="-171450" defTabSz="577850"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fr-FR" sz="1100" dirty="0">
                <a:solidFill>
                  <a:prstClr val="black"/>
                </a:solidFill>
              </a:rPr>
              <a:t>TRINITE : 2</a:t>
            </a:r>
          </a:p>
          <a:p>
            <a:pPr marL="269875" defTabSz="577850">
              <a:spcBef>
                <a:spcPct val="0"/>
              </a:spcBef>
            </a:pPr>
            <a:r>
              <a:rPr lang="fr-FR" sz="1100" dirty="0">
                <a:solidFill>
                  <a:prstClr val="black"/>
                </a:solidFill>
              </a:rPr>
              <a:t>Caméras extérieures : 2 </a:t>
            </a:r>
          </a:p>
          <a:p>
            <a:pPr marL="261937" indent="-171450" defTabSz="577850"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fr-FR" sz="1100" dirty="0">
                <a:solidFill>
                  <a:prstClr val="black"/>
                </a:solidFill>
              </a:rPr>
              <a:t>LORRAIN : 2</a:t>
            </a:r>
          </a:p>
          <a:p>
            <a:pPr marL="269875" defTabSz="577850">
              <a:spcBef>
                <a:spcPct val="0"/>
              </a:spcBef>
            </a:pPr>
            <a:r>
              <a:rPr lang="fr-FR" sz="1100" dirty="0">
                <a:solidFill>
                  <a:prstClr val="black"/>
                </a:solidFill>
              </a:rPr>
              <a:t>Caméras extérieures : 2 </a:t>
            </a:r>
          </a:p>
          <a:p>
            <a:pPr marL="269875" defTabSz="577850">
              <a:spcBef>
                <a:spcPct val="0"/>
              </a:spcBef>
            </a:pPr>
            <a:endParaRPr lang="fr-FR" sz="1100" b="1" dirty="0">
              <a:solidFill>
                <a:prstClr val="black"/>
              </a:solidFill>
            </a:endParaRPr>
          </a:p>
          <a:p>
            <a:pPr marL="0" lvl="0" indent="0" algn="just" defTabSz="577850" rtl="0">
              <a:spcBef>
                <a:spcPct val="0"/>
              </a:spcBef>
              <a:buNone/>
            </a:pPr>
            <a:endParaRPr lang="fr-FR" sz="1100" b="1" dirty="0">
              <a:solidFill>
                <a:prstClr val="black"/>
              </a:solidFill>
            </a:endParaRPr>
          </a:p>
        </p:txBody>
      </p:sp>
      <p:sp>
        <p:nvSpPr>
          <p:cNvPr id="21" name="Rectangle 20" descr="Niveau de hiérarchie 2 Article 1">
            <a:extLst>
              <a:ext uri="{FF2B5EF4-FFF2-40B4-BE49-F238E27FC236}">
                <a16:creationId xmlns:a16="http://schemas.microsoft.com/office/drawing/2014/main" id="{D287A48B-B4DA-3935-FE62-EDAFECAFD038}"/>
              </a:ext>
            </a:extLst>
          </p:cNvPr>
          <p:cNvSpPr/>
          <p:nvPr/>
        </p:nvSpPr>
        <p:spPr>
          <a:xfrm>
            <a:off x="4139326" y="494958"/>
            <a:ext cx="1912249" cy="56708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scene3d>
            <a:camera prst="orthographicFront"/>
            <a:lightRig rig="flat" dir="t"/>
          </a:scene3d>
          <a:sp3d prstMaterial="dkEdge"/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rgbClr r="0" g="0" b="0"/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72000" tIns="108000" rIns="72000" bIns="0" numCol="1" spcCol="1270" rtlCol="0" anchor="ctr" anchorCtr="0">
            <a:noAutofit/>
          </a:bodyPr>
          <a:lstStyle/>
          <a:p>
            <a:pPr marL="0" lvl="0" indent="0" algn="ctr" defTabSz="577850" rtl="0">
              <a:spcBef>
                <a:spcPct val="0"/>
              </a:spcBef>
              <a:buNone/>
            </a:pPr>
            <a:r>
              <a:rPr lang="fr-FR" sz="1400" b="1" kern="1200" dirty="0">
                <a:solidFill>
                  <a:prstClr val="black"/>
                </a:solidFill>
                <a:latin typeface="+mj-lt"/>
                <a:ea typeface="+mn-ea"/>
                <a:cs typeface="+mn-cs"/>
              </a:rPr>
              <a:t>Stations TCSP</a:t>
            </a:r>
            <a:br>
              <a:rPr lang="fr-FR" sz="1400" kern="1200" dirty="0"/>
            </a:br>
            <a:r>
              <a:rPr lang="fr-FR" sz="1400" b="0" kern="1200" dirty="0">
                <a:solidFill>
                  <a:prstClr val="black"/>
                </a:solidFill>
                <a:ea typeface="+mn-ea"/>
                <a:cs typeface="+mn-cs"/>
              </a:rPr>
              <a:t>Nombre : 27</a:t>
            </a:r>
          </a:p>
          <a:p>
            <a:pPr marL="0" lvl="0" indent="0" algn="just" defTabSz="577850" rtl="0">
              <a:spcBef>
                <a:spcPct val="0"/>
              </a:spcBef>
              <a:buNone/>
            </a:pPr>
            <a:endParaRPr lang="fr-FR" sz="1200" b="0" kern="1200" dirty="0">
              <a:solidFill>
                <a:prstClr val="black"/>
              </a:solidFill>
              <a:ea typeface="+mn-ea"/>
              <a:cs typeface="+mn-cs"/>
            </a:endParaRPr>
          </a:p>
        </p:txBody>
      </p:sp>
      <p:sp>
        <p:nvSpPr>
          <p:cNvPr id="22" name="Rectangle 21" descr="Niveau de hiérarchie 2 Article 1">
            <a:extLst>
              <a:ext uri="{FF2B5EF4-FFF2-40B4-BE49-F238E27FC236}">
                <a16:creationId xmlns:a16="http://schemas.microsoft.com/office/drawing/2014/main" id="{8142AE24-4BAF-3ACE-7063-EB74FD041E59}"/>
              </a:ext>
            </a:extLst>
          </p:cNvPr>
          <p:cNvSpPr/>
          <p:nvPr/>
        </p:nvSpPr>
        <p:spPr>
          <a:xfrm>
            <a:off x="8277995" y="494957"/>
            <a:ext cx="1832851" cy="567081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scene3d>
            <a:camera prst="orthographicFront"/>
            <a:lightRig rig="flat" dir="t"/>
          </a:scene3d>
          <a:sp3d prstMaterial="dkEdge"/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rgbClr r="0" g="0" b="0"/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72000" tIns="108000" rIns="72000" bIns="0" numCol="1" spcCol="1270" rtlCol="0" anchor="ctr" anchorCtr="0">
            <a:noAutofit/>
          </a:bodyPr>
          <a:lstStyle/>
          <a:p>
            <a:pPr marL="0" lvl="0" indent="0" algn="ctr" defTabSz="577850" rtl="0">
              <a:spcBef>
                <a:spcPct val="0"/>
              </a:spcBef>
              <a:buNone/>
            </a:pPr>
            <a:r>
              <a:rPr lang="fr-FR" sz="1400" b="1" dirty="0">
                <a:solidFill>
                  <a:prstClr val="black"/>
                </a:solidFill>
                <a:latin typeface="+mj-lt"/>
              </a:rPr>
              <a:t>Points de vente + PEM</a:t>
            </a:r>
            <a:br>
              <a:rPr lang="fr-FR" sz="1400" kern="1200" dirty="0"/>
            </a:br>
            <a:r>
              <a:rPr lang="fr-FR" sz="1400" b="0" kern="1200" dirty="0">
                <a:solidFill>
                  <a:prstClr val="black"/>
                </a:solidFill>
                <a:ea typeface="+mn-ea"/>
                <a:cs typeface="+mn-cs"/>
              </a:rPr>
              <a:t>Nombre : 5</a:t>
            </a:r>
          </a:p>
          <a:p>
            <a:pPr marL="0" lvl="0" indent="0" algn="just" defTabSz="577850" rtl="0">
              <a:spcBef>
                <a:spcPct val="0"/>
              </a:spcBef>
              <a:buNone/>
            </a:pPr>
            <a:endParaRPr lang="fr-FR" sz="1200" b="0" kern="1200" dirty="0">
              <a:solidFill>
                <a:prstClr val="black"/>
              </a:solidFill>
              <a:ea typeface="+mn-ea"/>
              <a:cs typeface="+mn-cs"/>
            </a:endParaRPr>
          </a:p>
        </p:txBody>
      </p:sp>
      <p:sp>
        <p:nvSpPr>
          <p:cNvPr id="23" name="Rectangle 22" descr="Niveau de hiérarchie 2 Article 1">
            <a:extLst>
              <a:ext uri="{FF2B5EF4-FFF2-40B4-BE49-F238E27FC236}">
                <a16:creationId xmlns:a16="http://schemas.microsoft.com/office/drawing/2014/main" id="{91F85607-00E7-50A0-66EE-773121CD1FBC}"/>
              </a:ext>
            </a:extLst>
          </p:cNvPr>
          <p:cNvSpPr/>
          <p:nvPr/>
        </p:nvSpPr>
        <p:spPr>
          <a:xfrm>
            <a:off x="108182" y="80686"/>
            <a:ext cx="3884917" cy="334957"/>
          </a:xfrm>
          <a:prstGeom prst="rect">
            <a:avLst/>
          </a:prstGeom>
          <a:solidFill>
            <a:srgbClr val="68A042"/>
          </a:solidFill>
          <a:scene3d>
            <a:camera prst="orthographicFront"/>
            <a:lightRig rig="flat" dir="t"/>
          </a:scene3d>
          <a:sp3d prstMaterial="dkEdge"/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rgbClr r="0" g="0" b="0"/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72000" tIns="108000" rIns="72000" bIns="0" numCol="1" spcCol="1270" rtlCol="0" anchor="ctr" anchorCtr="0">
            <a:noAutofit/>
          </a:bodyPr>
          <a:lstStyle/>
          <a:p>
            <a:pPr lvl="0" algn="ctr" defTabSz="577850" rtl="0">
              <a:spcBef>
                <a:spcPct val="0"/>
              </a:spcBef>
              <a:buNone/>
            </a:pPr>
            <a:r>
              <a:rPr lang="fr-FR" sz="1400" b="1" kern="1200" dirty="0">
                <a:solidFill>
                  <a:prstClr val="black"/>
                </a:solidFill>
                <a:latin typeface="+mj-lt"/>
                <a:ea typeface="+mn-ea"/>
                <a:cs typeface="+mn-cs"/>
              </a:rPr>
              <a:t>EQUIPEMENTS EMBARQUES</a:t>
            </a:r>
            <a:endParaRPr lang="fr-FR" sz="1400" b="0" kern="1200" dirty="0">
              <a:solidFill>
                <a:prstClr val="black"/>
              </a:solidFill>
              <a:ea typeface="+mn-ea"/>
              <a:cs typeface="+mn-cs"/>
            </a:endParaRPr>
          </a:p>
          <a:p>
            <a:pPr marL="0" lvl="0" indent="0" algn="just" defTabSz="577850" rtl="0">
              <a:spcBef>
                <a:spcPct val="0"/>
              </a:spcBef>
              <a:buNone/>
            </a:pPr>
            <a:endParaRPr lang="fr-FR" sz="1200" b="0" kern="1200" dirty="0">
              <a:solidFill>
                <a:prstClr val="black"/>
              </a:solidFill>
              <a:ea typeface="+mn-ea"/>
              <a:cs typeface="+mn-cs"/>
            </a:endParaRPr>
          </a:p>
        </p:txBody>
      </p:sp>
      <p:sp>
        <p:nvSpPr>
          <p:cNvPr id="24" name="Rectangle 23" descr="Niveau de hiérarchie 2 Article 1">
            <a:extLst>
              <a:ext uri="{FF2B5EF4-FFF2-40B4-BE49-F238E27FC236}">
                <a16:creationId xmlns:a16="http://schemas.microsoft.com/office/drawing/2014/main" id="{E4BE7231-A209-9E09-6996-BD2799149B8F}"/>
              </a:ext>
            </a:extLst>
          </p:cNvPr>
          <p:cNvSpPr/>
          <p:nvPr/>
        </p:nvSpPr>
        <p:spPr>
          <a:xfrm>
            <a:off x="4139325" y="80686"/>
            <a:ext cx="4043718" cy="33495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scene3d>
            <a:camera prst="orthographicFront"/>
            <a:lightRig rig="flat" dir="t"/>
          </a:scene3d>
          <a:sp3d prstMaterial="dkEdge"/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rgbClr r="0" g="0" b="0"/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72000" tIns="108000" rIns="72000" bIns="0" numCol="1" spcCol="1270" rtlCol="0" anchor="ctr" anchorCtr="0">
            <a:noAutofit/>
          </a:bodyPr>
          <a:lstStyle/>
          <a:p>
            <a:pPr lvl="0" algn="ctr" defTabSz="577850" rtl="0">
              <a:spcBef>
                <a:spcPct val="0"/>
              </a:spcBef>
              <a:buNone/>
            </a:pPr>
            <a:r>
              <a:rPr lang="fr-FR" sz="1400" b="1" kern="1200" dirty="0">
                <a:solidFill>
                  <a:prstClr val="black"/>
                </a:solidFill>
                <a:latin typeface="+mj-lt"/>
                <a:ea typeface="+mn-ea"/>
                <a:cs typeface="+mn-cs"/>
              </a:rPr>
              <a:t>EQUIPEMENTS SOLS</a:t>
            </a:r>
            <a:endParaRPr lang="fr-FR" sz="1400" b="0" kern="1200" dirty="0">
              <a:solidFill>
                <a:prstClr val="black"/>
              </a:solidFill>
              <a:ea typeface="+mn-ea"/>
              <a:cs typeface="+mn-cs"/>
            </a:endParaRPr>
          </a:p>
          <a:p>
            <a:pPr marL="0" lvl="0" indent="0" algn="just" defTabSz="577850" rtl="0">
              <a:spcBef>
                <a:spcPct val="0"/>
              </a:spcBef>
              <a:buNone/>
            </a:pPr>
            <a:endParaRPr lang="fr-FR" sz="1200" b="0" kern="1200" dirty="0">
              <a:solidFill>
                <a:prstClr val="black"/>
              </a:solidFill>
              <a:ea typeface="+mn-ea"/>
              <a:cs typeface="+mn-cs"/>
            </a:endParaRPr>
          </a:p>
        </p:txBody>
      </p:sp>
      <p:sp>
        <p:nvSpPr>
          <p:cNvPr id="25" name="Rectangle 24" descr="Niveau de hiérarchie 2 Article 1">
            <a:extLst>
              <a:ext uri="{FF2B5EF4-FFF2-40B4-BE49-F238E27FC236}">
                <a16:creationId xmlns:a16="http://schemas.microsoft.com/office/drawing/2014/main" id="{A5DF439A-BB13-AAD5-AE0E-DDB8039D5B28}"/>
              </a:ext>
            </a:extLst>
          </p:cNvPr>
          <p:cNvSpPr/>
          <p:nvPr/>
        </p:nvSpPr>
        <p:spPr>
          <a:xfrm>
            <a:off x="6184986" y="494957"/>
            <a:ext cx="1998057" cy="56708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scene3d>
            <a:camera prst="orthographicFront"/>
            <a:lightRig rig="flat" dir="t"/>
          </a:scene3d>
          <a:sp3d prstMaterial="dkEdge"/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rgbClr r="0" g="0" b="0"/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72000" tIns="108000" rIns="72000" bIns="0" numCol="1" spcCol="1270" rtlCol="0" anchor="ctr" anchorCtr="0">
            <a:noAutofit/>
          </a:bodyPr>
          <a:lstStyle/>
          <a:p>
            <a:pPr marL="0" lvl="0" indent="0" algn="ctr" defTabSz="577850" rtl="0">
              <a:spcBef>
                <a:spcPct val="0"/>
              </a:spcBef>
              <a:buNone/>
            </a:pPr>
            <a:r>
              <a:rPr lang="fr-FR" sz="1400" b="1" kern="1200" dirty="0">
                <a:solidFill>
                  <a:prstClr val="black"/>
                </a:solidFill>
                <a:latin typeface="+mj-lt"/>
                <a:ea typeface="+mn-ea"/>
                <a:cs typeface="+mn-cs"/>
              </a:rPr>
              <a:t>Gares routières</a:t>
            </a:r>
            <a:br>
              <a:rPr lang="fr-FR" sz="1400" kern="1200" dirty="0"/>
            </a:br>
            <a:r>
              <a:rPr lang="fr-FR" sz="1400" b="0" kern="1200" dirty="0">
                <a:solidFill>
                  <a:prstClr val="black"/>
                </a:solidFill>
                <a:ea typeface="+mn-ea"/>
                <a:cs typeface="+mn-cs"/>
              </a:rPr>
              <a:t>Nombre : 11</a:t>
            </a:r>
          </a:p>
          <a:p>
            <a:pPr marL="0" lvl="0" indent="0" algn="just" defTabSz="577850" rtl="0">
              <a:spcBef>
                <a:spcPct val="0"/>
              </a:spcBef>
              <a:buNone/>
            </a:pPr>
            <a:endParaRPr lang="fr-FR" sz="1200" b="0" kern="1200" dirty="0">
              <a:solidFill>
                <a:prstClr val="black"/>
              </a:solidFill>
              <a:ea typeface="+mn-ea"/>
              <a:cs typeface="+mn-cs"/>
            </a:endParaRPr>
          </a:p>
        </p:txBody>
      </p:sp>
      <p:sp>
        <p:nvSpPr>
          <p:cNvPr id="26" name="Rectangle 20" descr="Niveau de hiérarchie 3 Article 1">
            <a:extLst>
              <a:ext uri="{FF2B5EF4-FFF2-40B4-BE49-F238E27FC236}">
                <a16:creationId xmlns:a16="http://schemas.microsoft.com/office/drawing/2014/main" id="{4D6A7B23-8704-2D63-B5F2-0BCF0EEBD8E5}"/>
              </a:ext>
            </a:extLst>
          </p:cNvPr>
          <p:cNvSpPr/>
          <p:nvPr/>
        </p:nvSpPr>
        <p:spPr>
          <a:xfrm>
            <a:off x="6184986" y="5385605"/>
            <a:ext cx="1998057" cy="1391709"/>
          </a:xfrm>
          <a:prstGeom prst="rect">
            <a:avLst/>
          </a:prstGeom>
          <a:solidFill>
            <a:srgbClr val="D4D4D4"/>
          </a:solidFill>
          <a:scene3d>
            <a:camera prst="orthographicFront"/>
            <a:lightRig rig="flat" dir="t"/>
          </a:scene3d>
          <a:sp3d prstMaterial="dkEdge"/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rgbClr r="0" g="0" b="0"/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72000" tIns="108000" rIns="72000" bIns="0" numCol="1" spcCol="1270" rtlCol="0" anchor="b" anchorCtr="0">
            <a:noAutofit/>
          </a:bodyPr>
          <a:lstStyle/>
          <a:p>
            <a:pPr marL="0" lvl="0" indent="0" algn="just" defTabSz="577850" rtl="0">
              <a:spcBef>
                <a:spcPct val="0"/>
              </a:spcBef>
              <a:buNone/>
            </a:pPr>
            <a:r>
              <a:rPr lang="fr-FR" sz="1100" b="1" dirty="0">
                <a:solidFill>
                  <a:prstClr val="black"/>
                </a:solidFill>
              </a:rPr>
              <a:t>Système : GENETEC</a:t>
            </a:r>
          </a:p>
          <a:p>
            <a:pPr marL="0" lvl="0" indent="0" algn="just" defTabSz="577850" rtl="0">
              <a:spcBef>
                <a:spcPct val="0"/>
              </a:spcBef>
              <a:buNone/>
            </a:pPr>
            <a:r>
              <a:rPr lang="fr-FR" sz="1100" b="1" dirty="0">
                <a:solidFill>
                  <a:prstClr val="black"/>
                </a:solidFill>
              </a:rPr>
              <a:t>Composition d’une infra :</a:t>
            </a:r>
          </a:p>
          <a:p>
            <a:pPr marL="180975" lvl="0" indent="-90488" algn="just" defTabSz="577850" rtl="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fr-FR" sz="1100" dirty="0">
                <a:solidFill>
                  <a:prstClr val="black"/>
                </a:solidFill>
              </a:rPr>
              <a:t>Caméras</a:t>
            </a:r>
          </a:p>
          <a:p>
            <a:pPr marL="180975" lvl="0" indent="-90488" algn="just" defTabSz="577850" rtl="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fr-FR" sz="1100" dirty="0">
                <a:solidFill>
                  <a:prstClr val="black"/>
                </a:solidFill>
              </a:rPr>
              <a:t>1 local technique (local social)</a:t>
            </a:r>
          </a:p>
          <a:p>
            <a:pPr marL="180975" lvl="0" indent="-90488" algn="just" defTabSz="577850" rtl="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fr-FR" sz="1100" dirty="0">
                <a:solidFill>
                  <a:prstClr val="black"/>
                </a:solidFill>
              </a:rPr>
              <a:t>1 connexion WIFI</a:t>
            </a:r>
          </a:p>
          <a:p>
            <a:pPr marL="90488" lvl="0" indent="-90488" algn="just" defTabSz="577850" rtl="0">
              <a:spcBef>
                <a:spcPct val="0"/>
              </a:spcBef>
            </a:pPr>
            <a:r>
              <a:rPr lang="fr-FR" sz="1100" b="1" dirty="0">
                <a:solidFill>
                  <a:prstClr val="black"/>
                </a:solidFill>
              </a:rPr>
              <a:t>Système de lecture:</a:t>
            </a:r>
          </a:p>
          <a:p>
            <a:pPr marL="180975" lvl="0" indent="-90488" algn="just" defTabSz="577850" rtl="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fr-FR" sz="1100" dirty="0">
                <a:solidFill>
                  <a:prstClr val="black"/>
                </a:solidFill>
              </a:rPr>
              <a:t>Lecture depuis un poste de relecture</a:t>
            </a:r>
          </a:p>
        </p:txBody>
      </p:sp>
      <p:sp>
        <p:nvSpPr>
          <p:cNvPr id="27" name="Rectangle 20" descr="Niveau de hiérarchie 3 Article 1">
            <a:extLst>
              <a:ext uri="{FF2B5EF4-FFF2-40B4-BE49-F238E27FC236}">
                <a16:creationId xmlns:a16="http://schemas.microsoft.com/office/drawing/2014/main" id="{C3213B56-AEAA-CB2E-BDC7-CD9D16C7EE06}"/>
              </a:ext>
            </a:extLst>
          </p:cNvPr>
          <p:cNvSpPr/>
          <p:nvPr/>
        </p:nvSpPr>
        <p:spPr>
          <a:xfrm>
            <a:off x="8284405" y="5263683"/>
            <a:ext cx="1826441" cy="1513631"/>
          </a:xfrm>
          <a:prstGeom prst="rect">
            <a:avLst/>
          </a:prstGeom>
          <a:solidFill>
            <a:srgbClr val="D4D4D4"/>
          </a:solidFill>
          <a:scene3d>
            <a:camera prst="orthographicFront"/>
            <a:lightRig rig="flat" dir="t"/>
          </a:scene3d>
          <a:sp3d prstMaterial="dkEdge"/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rgbClr r="0" g="0" b="0"/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72000" tIns="108000" rIns="72000" bIns="0" numCol="1" spcCol="1270" rtlCol="0" anchor="b" anchorCtr="0">
            <a:noAutofit/>
          </a:bodyPr>
          <a:lstStyle/>
          <a:p>
            <a:pPr marL="0" lvl="0" indent="0" algn="just" defTabSz="577850" rtl="0">
              <a:spcBef>
                <a:spcPct val="0"/>
              </a:spcBef>
              <a:buNone/>
            </a:pPr>
            <a:r>
              <a:rPr lang="fr-FR" sz="1100" b="1" dirty="0">
                <a:solidFill>
                  <a:prstClr val="black"/>
                </a:solidFill>
              </a:rPr>
              <a:t>Système : CAMETRACE</a:t>
            </a:r>
          </a:p>
          <a:p>
            <a:pPr marL="0" lvl="0" indent="0" algn="just" defTabSz="577850" rtl="0">
              <a:spcBef>
                <a:spcPct val="0"/>
              </a:spcBef>
              <a:buNone/>
            </a:pPr>
            <a:r>
              <a:rPr lang="fr-FR" sz="1100" b="1" dirty="0">
                <a:solidFill>
                  <a:prstClr val="black"/>
                </a:solidFill>
              </a:rPr>
              <a:t>Gestion des extractions : </a:t>
            </a:r>
            <a:r>
              <a:rPr lang="fr-FR" sz="1100" dirty="0">
                <a:solidFill>
                  <a:prstClr val="black"/>
                </a:solidFill>
              </a:rPr>
              <a:t>Prestataires externes : ANTEL</a:t>
            </a:r>
          </a:p>
          <a:p>
            <a:pPr marL="0" lvl="0" indent="0" algn="just" defTabSz="577850" rtl="0">
              <a:spcBef>
                <a:spcPct val="0"/>
              </a:spcBef>
              <a:buNone/>
            </a:pPr>
            <a:r>
              <a:rPr lang="fr-FR" sz="1100" b="1" dirty="0">
                <a:solidFill>
                  <a:prstClr val="black"/>
                </a:solidFill>
              </a:rPr>
              <a:t>Composition d’une infra :</a:t>
            </a:r>
          </a:p>
          <a:p>
            <a:pPr marL="180975" lvl="0" indent="-90488" algn="just" defTabSz="577850" rtl="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fr-FR" sz="1100" dirty="0">
                <a:solidFill>
                  <a:prstClr val="black"/>
                </a:solidFill>
              </a:rPr>
              <a:t>Caméras</a:t>
            </a:r>
          </a:p>
          <a:p>
            <a:pPr marL="180975" lvl="0" indent="-90488" algn="just" defTabSz="577850" rtl="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fr-FR" sz="1100" dirty="0">
                <a:solidFill>
                  <a:prstClr val="black"/>
                </a:solidFill>
              </a:rPr>
              <a:t>1 local technique </a:t>
            </a:r>
          </a:p>
          <a:p>
            <a:pPr lvl="0" algn="just" defTabSz="577850" rtl="0">
              <a:spcBef>
                <a:spcPct val="0"/>
              </a:spcBef>
            </a:pPr>
            <a:r>
              <a:rPr lang="fr-FR" sz="1100" b="1" dirty="0">
                <a:solidFill>
                  <a:prstClr val="black"/>
                </a:solidFill>
              </a:rPr>
              <a:t>Système de lecture:</a:t>
            </a:r>
          </a:p>
          <a:p>
            <a:pPr marL="180975" lvl="0" indent="-90488" algn="just" defTabSz="577850" rtl="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fr-FR" sz="1100" dirty="0">
                <a:solidFill>
                  <a:prstClr val="black"/>
                </a:solidFill>
              </a:rPr>
              <a:t>Lecture après extraction ou depuis une interface</a:t>
            </a:r>
          </a:p>
        </p:txBody>
      </p:sp>
      <p:sp>
        <p:nvSpPr>
          <p:cNvPr id="28" name="Rectangle 20" descr="Niveau de hiérarchie 3 Article 1">
            <a:extLst>
              <a:ext uri="{FF2B5EF4-FFF2-40B4-BE49-F238E27FC236}">
                <a16:creationId xmlns:a16="http://schemas.microsoft.com/office/drawing/2014/main" id="{0BDCA03E-8246-08EF-9E17-AFE9D1FFA25D}"/>
              </a:ext>
            </a:extLst>
          </p:cNvPr>
          <p:cNvSpPr/>
          <p:nvPr/>
        </p:nvSpPr>
        <p:spPr>
          <a:xfrm>
            <a:off x="10237337" y="1141352"/>
            <a:ext cx="1856640" cy="331288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flat" dir="t"/>
          </a:scene3d>
          <a:sp3d prstMaterial="dkEdge"/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rgbClr r="0" g="0" b="0"/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72000" tIns="108000" rIns="72000" bIns="0" numCol="1" spcCol="1270" rtlCol="0" anchor="t" anchorCtr="0">
            <a:noAutofit/>
          </a:bodyPr>
          <a:lstStyle/>
          <a:p>
            <a:pPr marL="0" lvl="0" indent="0" algn="just" defTabSz="577850" rtl="0">
              <a:spcBef>
                <a:spcPct val="0"/>
              </a:spcBef>
              <a:buNone/>
            </a:pPr>
            <a:r>
              <a:rPr lang="fr-FR" sz="1100" b="1" dirty="0">
                <a:solidFill>
                  <a:prstClr val="black"/>
                </a:solidFill>
              </a:rPr>
              <a:t>Nombre de dispositifs : 38</a:t>
            </a:r>
          </a:p>
          <a:p>
            <a:pPr marL="0" lvl="0" indent="0" algn="just" defTabSz="577850" rtl="0">
              <a:spcBef>
                <a:spcPct val="0"/>
              </a:spcBef>
              <a:buNone/>
            </a:pPr>
            <a:r>
              <a:rPr lang="fr-FR" sz="1100" dirty="0">
                <a:solidFill>
                  <a:prstClr val="black"/>
                </a:solidFill>
              </a:rPr>
              <a:t>Caméras intérieures : 15 </a:t>
            </a:r>
          </a:p>
          <a:p>
            <a:pPr marL="0" lvl="0" indent="0" algn="just" defTabSz="577850" rtl="0">
              <a:spcBef>
                <a:spcPct val="0"/>
              </a:spcBef>
              <a:buNone/>
            </a:pPr>
            <a:r>
              <a:rPr lang="fr-FR" sz="1100" dirty="0">
                <a:solidFill>
                  <a:prstClr val="black"/>
                </a:solidFill>
              </a:rPr>
              <a:t>Caméras extérieures :  23</a:t>
            </a:r>
          </a:p>
          <a:p>
            <a:pPr marL="261937" indent="-171450" defTabSz="577850"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fr-FR" sz="1100" dirty="0">
                <a:solidFill>
                  <a:prstClr val="black"/>
                </a:solidFill>
              </a:rPr>
              <a:t>CDM : 15</a:t>
            </a:r>
          </a:p>
          <a:p>
            <a:pPr marL="269875" defTabSz="577850">
              <a:spcBef>
                <a:spcPct val="0"/>
              </a:spcBef>
            </a:pPr>
            <a:r>
              <a:rPr lang="fr-FR" sz="1100" dirty="0">
                <a:solidFill>
                  <a:prstClr val="black"/>
                </a:solidFill>
              </a:rPr>
              <a:t>Caméras intérieures : 5 Caméras extérieures : 10</a:t>
            </a:r>
          </a:p>
          <a:p>
            <a:pPr marL="261937" indent="-171450" defTabSz="577850"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fr-FR" sz="1100" dirty="0">
                <a:solidFill>
                  <a:prstClr val="black"/>
                </a:solidFill>
              </a:rPr>
              <a:t>CTT : 23 </a:t>
            </a:r>
          </a:p>
          <a:p>
            <a:pPr marL="269875" defTabSz="577850">
              <a:spcBef>
                <a:spcPct val="0"/>
              </a:spcBef>
            </a:pPr>
            <a:r>
              <a:rPr lang="fr-FR" sz="1100" dirty="0">
                <a:solidFill>
                  <a:prstClr val="black"/>
                </a:solidFill>
              </a:rPr>
              <a:t>Caméras intérieures : 10 Caméras extérieures : 13</a:t>
            </a:r>
          </a:p>
          <a:p>
            <a:pPr marL="269875" defTabSz="577850">
              <a:spcBef>
                <a:spcPct val="0"/>
              </a:spcBef>
            </a:pPr>
            <a:endParaRPr lang="fr-FR" sz="1100" dirty="0">
              <a:solidFill>
                <a:prstClr val="black"/>
              </a:solidFill>
            </a:endParaRPr>
          </a:p>
          <a:p>
            <a:pPr marL="269875" defTabSz="577850">
              <a:spcBef>
                <a:spcPct val="0"/>
              </a:spcBef>
            </a:pPr>
            <a:endParaRPr lang="fr-FR" sz="1100" dirty="0">
              <a:solidFill>
                <a:prstClr val="black"/>
              </a:solidFill>
            </a:endParaRPr>
          </a:p>
          <a:p>
            <a:pPr marL="269875" defTabSz="577850">
              <a:spcBef>
                <a:spcPct val="0"/>
              </a:spcBef>
            </a:pPr>
            <a:endParaRPr lang="fr-FR" sz="1100" dirty="0">
              <a:solidFill>
                <a:prstClr val="black"/>
              </a:solidFill>
            </a:endParaRPr>
          </a:p>
          <a:p>
            <a:pPr marL="269875" defTabSz="577850">
              <a:spcBef>
                <a:spcPct val="0"/>
              </a:spcBef>
            </a:pPr>
            <a:endParaRPr lang="fr-FR" sz="1100" dirty="0">
              <a:solidFill>
                <a:prstClr val="black"/>
              </a:solidFill>
            </a:endParaRPr>
          </a:p>
          <a:p>
            <a:pPr marL="0" lvl="0" indent="0" algn="just" defTabSz="577850" rtl="0">
              <a:spcBef>
                <a:spcPct val="0"/>
              </a:spcBef>
              <a:buNone/>
            </a:pPr>
            <a:endParaRPr lang="fr-FR" sz="1100" b="1" dirty="0">
              <a:solidFill>
                <a:prstClr val="black"/>
              </a:solidFill>
            </a:endParaRPr>
          </a:p>
          <a:p>
            <a:pPr marL="0" lvl="0" indent="0" algn="just" defTabSz="577850" rtl="0">
              <a:spcBef>
                <a:spcPct val="0"/>
              </a:spcBef>
              <a:buNone/>
            </a:pPr>
            <a:endParaRPr lang="fr-FR" sz="1100" b="1" dirty="0">
              <a:solidFill>
                <a:prstClr val="black"/>
              </a:solidFill>
            </a:endParaRPr>
          </a:p>
        </p:txBody>
      </p:sp>
      <p:sp>
        <p:nvSpPr>
          <p:cNvPr id="29" name="Rectangle 20" descr="Niveau de hiérarchie 3 Article 1">
            <a:extLst>
              <a:ext uri="{FF2B5EF4-FFF2-40B4-BE49-F238E27FC236}">
                <a16:creationId xmlns:a16="http://schemas.microsoft.com/office/drawing/2014/main" id="{B5E48158-08D5-EC41-7168-8ABEDD6C806C}"/>
              </a:ext>
            </a:extLst>
          </p:cNvPr>
          <p:cNvSpPr/>
          <p:nvPr/>
        </p:nvSpPr>
        <p:spPr>
          <a:xfrm>
            <a:off x="10224890" y="4533548"/>
            <a:ext cx="1856640" cy="1513631"/>
          </a:xfrm>
          <a:prstGeom prst="rect">
            <a:avLst/>
          </a:prstGeom>
          <a:solidFill>
            <a:srgbClr val="D4D4D4"/>
          </a:solidFill>
          <a:scene3d>
            <a:camera prst="orthographicFront"/>
            <a:lightRig rig="flat" dir="t"/>
          </a:scene3d>
          <a:sp3d prstMaterial="dkEdge"/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rgbClr r="0" g="0" b="0"/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72000" tIns="108000" rIns="72000" bIns="0" numCol="1" spcCol="1270" rtlCol="0" anchor="b" anchorCtr="0">
            <a:noAutofit/>
          </a:bodyPr>
          <a:lstStyle/>
          <a:p>
            <a:pPr marL="0" lvl="0" indent="0" algn="just" defTabSz="577850" rtl="0">
              <a:spcBef>
                <a:spcPct val="0"/>
              </a:spcBef>
              <a:buNone/>
            </a:pPr>
            <a:r>
              <a:rPr lang="fr-FR" sz="1100" b="1" dirty="0">
                <a:solidFill>
                  <a:prstClr val="black"/>
                </a:solidFill>
              </a:rPr>
              <a:t>Système : CAMETRACE</a:t>
            </a:r>
          </a:p>
          <a:p>
            <a:pPr marL="0" lvl="0" indent="0" algn="just" defTabSz="577850" rtl="0">
              <a:spcBef>
                <a:spcPct val="0"/>
              </a:spcBef>
              <a:buNone/>
            </a:pPr>
            <a:r>
              <a:rPr lang="fr-FR" sz="1100" b="1" dirty="0">
                <a:solidFill>
                  <a:prstClr val="black"/>
                </a:solidFill>
              </a:rPr>
              <a:t>Gestion des extractions : </a:t>
            </a:r>
            <a:r>
              <a:rPr lang="fr-FR" sz="1100" dirty="0">
                <a:solidFill>
                  <a:prstClr val="black"/>
                </a:solidFill>
              </a:rPr>
              <a:t>Prestataires externes : IDEX</a:t>
            </a:r>
          </a:p>
          <a:p>
            <a:pPr marL="0" lvl="0" indent="0" algn="just" defTabSz="577850" rtl="0">
              <a:spcBef>
                <a:spcPct val="0"/>
              </a:spcBef>
              <a:buNone/>
            </a:pPr>
            <a:r>
              <a:rPr lang="fr-FR" sz="1100" b="1" dirty="0">
                <a:solidFill>
                  <a:prstClr val="black"/>
                </a:solidFill>
              </a:rPr>
              <a:t>Composition d’une station :</a:t>
            </a:r>
          </a:p>
          <a:p>
            <a:pPr marL="180975" lvl="0" indent="-90488" algn="just" defTabSz="577850" rtl="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fr-FR" sz="1100" dirty="0">
                <a:solidFill>
                  <a:prstClr val="black"/>
                </a:solidFill>
              </a:rPr>
              <a:t>Caméras</a:t>
            </a:r>
          </a:p>
          <a:p>
            <a:pPr marL="180975" lvl="0" indent="-90488" algn="just" defTabSz="577850" rtl="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fr-FR" sz="1100" dirty="0">
                <a:solidFill>
                  <a:prstClr val="black"/>
                </a:solidFill>
              </a:rPr>
              <a:t>1 local technique</a:t>
            </a:r>
          </a:p>
          <a:p>
            <a:pPr marL="90488" lvl="0" indent="-90488" algn="just" defTabSz="577850" rtl="0">
              <a:spcBef>
                <a:spcPct val="0"/>
              </a:spcBef>
            </a:pPr>
            <a:r>
              <a:rPr lang="fr-FR" sz="1100" b="1" dirty="0">
                <a:solidFill>
                  <a:prstClr val="black"/>
                </a:solidFill>
              </a:rPr>
              <a:t>Système de lecture:</a:t>
            </a:r>
          </a:p>
          <a:p>
            <a:pPr marL="180975" lvl="0" indent="-90488" algn="just" defTabSz="577850" rtl="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fr-FR" sz="1100" dirty="0">
                <a:solidFill>
                  <a:prstClr val="black"/>
                </a:solidFill>
              </a:rPr>
              <a:t>Lecture après extraction ou depuis une interface</a:t>
            </a:r>
          </a:p>
        </p:txBody>
      </p:sp>
      <p:sp>
        <p:nvSpPr>
          <p:cNvPr id="30" name="Rectangle 29" descr="Niveau de hiérarchie 2 Article 1">
            <a:extLst>
              <a:ext uri="{FF2B5EF4-FFF2-40B4-BE49-F238E27FC236}">
                <a16:creationId xmlns:a16="http://schemas.microsoft.com/office/drawing/2014/main" id="{691C5829-C4F8-3693-FB6F-288DF9574376}"/>
              </a:ext>
            </a:extLst>
          </p:cNvPr>
          <p:cNvSpPr/>
          <p:nvPr/>
        </p:nvSpPr>
        <p:spPr>
          <a:xfrm>
            <a:off x="10239987" y="494957"/>
            <a:ext cx="1841543" cy="567081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scene3d>
            <a:camera prst="orthographicFront"/>
            <a:lightRig rig="flat" dir="t"/>
          </a:scene3d>
          <a:sp3d prstMaterial="dkEdge"/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rgbClr r="0" g="0" b="0"/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72000" tIns="108000" rIns="72000" bIns="0" numCol="1" spcCol="1270" rtlCol="0" anchor="ctr" anchorCtr="0">
            <a:noAutofit/>
          </a:bodyPr>
          <a:lstStyle/>
          <a:p>
            <a:pPr marL="0" lvl="0" indent="0" algn="ctr" defTabSz="577850" rtl="0">
              <a:spcBef>
                <a:spcPct val="0"/>
              </a:spcBef>
              <a:buNone/>
            </a:pPr>
            <a:r>
              <a:rPr lang="fr-FR" sz="1400" b="1" dirty="0">
                <a:solidFill>
                  <a:prstClr val="black"/>
                </a:solidFill>
                <a:latin typeface="+mj-lt"/>
              </a:rPr>
              <a:t>Bâtiments administratifs</a:t>
            </a:r>
            <a:br>
              <a:rPr lang="fr-FR" sz="1400" kern="1200" dirty="0"/>
            </a:br>
            <a:r>
              <a:rPr lang="fr-FR" sz="1400" b="0" kern="1200" dirty="0">
                <a:solidFill>
                  <a:prstClr val="black"/>
                </a:solidFill>
                <a:ea typeface="+mn-ea"/>
                <a:cs typeface="+mn-cs"/>
              </a:rPr>
              <a:t>Nombre : 2</a:t>
            </a:r>
          </a:p>
          <a:p>
            <a:pPr marL="0" lvl="0" indent="0" algn="just" defTabSz="577850" rtl="0">
              <a:spcBef>
                <a:spcPct val="0"/>
              </a:spcBef>
              <a:buNone/>
            </a:pPr>
            <a:endParaRPr lang="fr-FR" sz="1200" b="0" kern="1200" dirty="0">
              <a:solidFill>
                <a:prstClr val="black"/>
              </a:solidFill>
              <a:ea typeface="+mn-ea"/>
              <a:cs typeface="+mn-cs"/>
            </a:endParaRPr>
          </a:p>
        </p:txBody>
      </p:sp>
      <p:sp>
        <p:nvSpPr>
          <p:cNvPr id="34" name="Rectangle 33" descr="Niveau de hiérarchie 2 Article 1">
            <a:extLst>
              <a:ext uri="{FF2B5EF4-FFF2-40B4-BE49-F238E27FC236}">
                <a16:creationId xmlns:a16="http://schemas.microsoft.com/office/drawing/2014/main" id="{ED6098AE-0446-F7AF-552B-68141892084F}"/>
              </a:ext>
            </a:extLst>
          </p:cNvPr>
          <p:cNvSpPr/>
          <p:nvPr/>
        </p:nvSpPr>
        <p:spPr>
          <a:xfrm>
            <a:off x="8284405" y="80686"/>
            <a:ext cx="3797125" cy="334957"/>
          </a:xfrm>
          <a:prstGeom prst="rect">
            <a:avLst/>
          </a:prstGeom>
          <a:solidFill>
            <a:schemeClr val="accent1"/>
          </a:solidFill>
          <a:scene3d>
            <a:camera prst="orthographicFront"/>
            <a:lightRig rig="flat" dir="t"/>
          </a:scene3d>
          <a:sp3d prstMaterial="dkEdge"/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rgbClr r="0" g="0" b="0"/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72000" tIns="108000" rIns="72000" bIns="0" numCol="1" spcCol="1270" rtlCol="0" anchor="ctr" anchorCtr="0">
            <a:noAutofit/>
          </a:bodyPr>
          <a:lstStyle/>
          <a:p>
            <a:pPr lvl="0" algn="ctr" defTabSz="577850" rtl="0">
              <a:spcBef>
                <a:spcPct val="0"/>
              </a:spcBef>
              <a:buNone/>
            </a:pPr>
            <a:r>
              <a:rPr lang="fr-FR" sz="1400" b="1" kern="1200" dirty="0">
                <a:solidFill>
                  <a:prstClr val="black"/>
                </a:solidFill>
                <a:latin typeface="+mj-lt"/>
                <a:ea typeface="+mn-ea"/>
                <a:cs typeface="+mn-cs"/>
              </a:rPr>
              <a:t>BATIMENTAIRES</a:t>
            </a:r>
            <a:endParaRPr lang="fr-FR" sz="1400" b="0" kern="1200" dirty="0">
              <a:solidFill>
                <a:prstClr val="black"/>
              </a:solidFill>
              <a:ea typeface="+mn-ea"/>
              <a:cs typeface="+mn-cs"/>
            </a:endParaRPr>
          </a:p>
          <a:p>
            <a:pPr marL="0" lvl="0" indent="0" algn="just" defTabSz="577850" rtl="0">
              <a:spcBef>
                <a:spcPct val="0"/>
              </a:spcBef>
              <a:buNone/>
            </a:pPr>
            <a:endParaRPr lang="fr-FR" sz="1200" b="0" kern="1200" dirty="0">
              <a:solidFill>
                <a:prstClr val="black"/>
              </a:solidFill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58083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E66E523-BCC1-7337-F490-EFCDA20051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254B341-065B-DEA3-5E9B-0BE6B9DDE4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JUIN 2025 - Vidéoprotection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F5E43D2-3F41-BFB8-BF7F-3BBF850086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9AA68-D3BA-4A7A-99E4-D2C4B8E55B5F}" type="slidenum">
              <a:rPr lang="fr-FR" smtClean="0"/>
              <a:t>3</a:t>
            </a:fld>
            <a:endParaRPr lang="fr-FR"/>
          </a:p>
        </p:txBody>
      </p:sp>
      <p:sp>
        <p:nvSpPr>
          <p:cNvPr id="2" name="Rectangle 1" descr="Niveau de hiérarchie 2 Article 1">
            <a:extLst>
              <a:ext uri="{FF2B5EF4-FFF2-40B4-BE49-F238E27FC236}">
                <a16:creationId xmlns:a16="http://schemas.microsoft.com/office/drawing/2014/main" id="{AECB6F20-9150-EEB4-6214-B1A832CFD20A}"/>
              </a:ext>
            </a:extLst>
          </p:cNvPr>
          <p:cNvSpPr/>
          <p:nvPr/>
        </p:nvSpPr>
        <p:spPr>
          <a:xfrm>
            <a:off x="1959332" y="1662492"/>
            <a:ext cx="3884917" cy="56707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/>
            <a:lightRig rig="flat" dir="t"/>
          </a:scene3d>
          <a:sp3d prstMaterial="dkEdge"/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rgbClr r="0" g="0" b="0"/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72000" tIns="108000" rIns="72000" bIns="0" numCol="1" spcCol="1270" rtlCol="0" anchor="ctr" anchorCtr="0">
            <a:noAutofit/>
          </a:bodyPr>
          <a:lstStyle/>
          <a:p>
            <a:pPr lvl="0" algn="ctr" defTabSz="577850" rtl="0">
              <a:spcBef>
                <a:spcPct val="0"/>
              </a:spcBef>
              <a:buNone/>
            </a:pPr>
            <a:r>
              <a:rPr lang="fr-FR" sz="1600" b="1" kern="1200" dirty="0">
                <a:solidFill>
                  <a:prstClr val="black"/>
                </a:solidFill>
                <a:latin typeface="+mj-lt"/>
                <a:ea typeface="+mn-ea"/>
                <a:cs typeface="+mn-cs"/>
              </a:rPr>
              <a:t>BHNS (Bi-articulés) - </a:t>
            </a:r>
            <a:r>
              <a:rPr lang="fr-FR" sz="1600" b="1" dirty="0">
                <a:solidFill>
                  <a:prstClr val="black"/>
                </a:solidFill>
                <a:latin typeface="+mj-lt"/>
              </a:rPr>
              <a:t>VANHOOL</a:t>
            </a:r>
            <a:br>
              <a:rPr lang="fr-FR" sz="1600" kern="1200" dirty="0"/>
            </a:br>
            <a:r>
              <a:rPr lang="fr-FR" sz="1600" b="0" kern="1200" dirty="0">
                <a:solidFill>
                  <a:prstClr val="black"/>
                </a:solidFill>
                <a:ea typeface="+mn-ea"/>
                <a:cs typeface="+mn-cs"/>
              </a:rPr>
              <a:t>Nombre : 14</a:t>
            </a:r>
          </a:p>
          <a:p>
            <a:pPr marL="0" lvl="0" indent="0" algn="just" defTabSz="577850" rtl="0">
              <a:spcBef>
                <a:spcPct val="0"/>
              </a:spcBef>
              <a:buNone/>
            </a:pPr>
            <a:endParaRPr lang="fr-FR" sz="1200" b="0" kern="1200" dirty="0">
              <a:solidFill>
                <a:prstClr val="black"/>
              </a:solidFill>
              <a:ea typeface="+mn-ea"/>
              <a:cs typeface="+mn-cs"/>
            </a:endParaRPr>
          </a:p>
        </p:txBody>
      </p:sp>
      <p:sp>
        <p:nvSpPr>
          <p:cNvPr id="3" name="Rectangle 20" descr="Niveau de hiérarchie 3 Article 1">
            <a:extLst>
              <a:ext uri="{FF2B5EF4-FFF2-40B4-BE49-F238E27FC236}">
                <a16:creationId xmlns:a16="http://schemas.microsoft.com/office/drawing/2014/main" id="{43474448-9F9C-E236-FF79-636D9DC0C2BC}"/>
              </a:ext>
            </a:extLst>
          </p:cNvPr>
          <p:cNvSpPr/>
          <p:nvPr/>
        </p:nvSpPr>
        <p:spPr>
          <a:xfrm>
            <a:off x="1959332" y="2461529"/>
            <a:ext cx="3930407" cy="9232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scene3d>
            <a:camera prst="orthographicFront"/>
            <a:lightRig rig="flat" dir="t"/>
          </a:scene3d>
          <a:sp3d prstMaterial="dkEdge"/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rgbClr r="0" g="0" b="0"/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72000" tIns="108000" rIns="72000" bIns="0" numCol="1" spcCol="1270" rtlCol="0" anchor="t" anchorCtr="0">
            <a:noAutofit/>
          </a:bodyPr>
          <a:lstStyle/>
          <a:p>
            <a:pPr marL="0" lvl="0" indent="0" algn="just" defTabSz="577850" rtl="0">
              <a:spcBef>
                <a:spcPct val="0"/>
              </a:spcBef>
              <a:buNone/>
            </a:pPr>
            <a:r>
              <a:rPr lang="fr-FR" sz="1400" b="1" dirty="0">
                <a:solidFill>
                  <a:schemeClr val="tx1"/>
                </a:solidFill>
              </a:rPr>
              <a:t>Nombre de dispositifs : 140</a:t>
            </a:r>
          </a:p>
          <a:p>
            <a:pPr marL="361950" lvl="0" indent="-180975" algn="just" defTabSz="577850" rtl="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fr-FR" sz="1400" b="1" dirty="0">
                <a:solidFill>
                  <a:srgbClr val="C00000"/>
                </a:solidFill>
              </a:rPr>
              <a:t>Caméras intérieures : 84</a:t>
            </a:r>
          </a:p>
          <a:p>
            <a:pPr marL="361950" lvl="0" indent="-180975" algn="just" defTabSz="577850" rtl="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fr-FR" sz="1400" dirty="0">
                <a:solidFill>
                  <a:prstClr val="black"/>
                </a:solidFill>
              </a:rPr>
              <a:t>Caméras extérieures (Aide à la conduite) : 56</a:t>
            </a:r>
            <a:endParaRPr lang="fr-FR" sz="1100" b="0" kern="1200" dirty="0">
              <a:solidFill>
                <a:prstClr val="black"/>
              </a:solidFill>
              <a:ea typeface="+mn-ea"/>
              <a:cs typeface="+mn-cs"/>
            </a:endParaRPr>
          </a:p>
        </p:txBody>
      </p:sp>
      <p:sp>
        <p:nvSpPr>
          <p:cNvPr id="7" name="Rectangle 20" descr="Niveau de hiérarchie 3 Article 1">
            <a:extLst>
              <a:ext uri="{FF2B5EF4-FFF2-40B4-BE49-F238E27FC236}">
                <a16:creationId xmlns:a16="http://schemas.microsoft.com/office/drawing/2014/main" id="{670F5E08-06AF-F3A9-35A7-B4CC4D2E22F2}"/>
              </a:ext>
            </a:extLst>
          </p:cNvPr>
          <p:cNvSpPr/>
          <p:nvPr/>
        </p:nvSpPr>
        <p:spPr>
          <a:xfrm>
            <a:off x="1936586" y="3616707"/>
            <a:ext cx="3930407" cy="2074886"/>
          </a:xfrm>
          <a:prstGeom prst="rect">
            <a:avLst/>
          </a:prstGeom>
          <a:solidFill>
            <a:srgbClr val="D4D4D4"/>
          </a:solidFill>
          <a:scene3d>
            <a:camera prst="orthographicFront"/>
            <a:lightRig rig="flat" dir="t"/>
          </a:scene3d>
          <a:sp3d prstMaterial="dkEdge"/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rgbClr r="0" g="0" b="0"/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72000" tIns="108000" rIns="72000" bIns="0" numCol="1" spcCol="1270" rtlCol="0" anchor="t" anchorCtr="0">
            <a:noAutofit/>
          </a:bodyPr>
          <a:lstStyle/>
          <a:p>
            <a:pPr marL="0" lvl="0" indent="0" algn="just" defTabSz="577850" rtl="0">
              <a:spcBef>
                <a:spcPct val="0"/>
              </a:spcBef>
              <a:buNone/>
            </a:pPr>
            <a:r>
              <a:rPr lang="fr-FR" sz="1400" b="1" dirty="0">
                <a:solidFill>
                  <a:prstClr val="black"/>
                </a:solidFill>
              </a:rPr>
              <a:t>Système : IMAGE FINDER</a:t>
            </a:r>
          </a:p>
          <a:p>
            <a:pPr marL="0" lvl="0" indent="0" algn="just" defTabSz="577850" rtl="0">
              <a:spcBef>
                <a:spcPct val="0"/>
              </a:spcBef>
              <a:buNone/>
            </a:pPr>
            <a:r>
              <a:rPr lang="fr-FR" sz="1400" b="1" dirty="0">
                <a:solidFill>
                  <a:prstClr val="black"/>
                </a:solidFill>
              </a:rPr>
              <a:t>Composition d’un véhicule :</a:t>
            </a:r>
          </a:p>
          <a:p>
            <a:pPr marL="361950" indent="-180975" algn="just" defTabSz="57785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fr-FR" sz="1400" dirty="0">
                <a:solidFill>
                  <a:prstClr val="black"/>
                </a:solidFill>
              </a:rPr>
              <a:t>10 x caméras Mini-Dôme Fixe</a:t>
            </a:r>
          </a:p>
          <a:p>
            <a:pPr marL="361950" indent="-180975" algn="just" defTabSz="57785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fr-FR" sz="1400" dirty="0">
                <a:solidFill>
                  <a:prstClr val="black"/>
                </a:solidFill>
              </a:rPr>
              <a:t>1 enregistreur Vidéo</a:t>
            </a:r>
          </a:p>
          <a:p>
            <a:pPr lvl="0" algn="just" defTabSz="577850" rtl="0">
              <a:spcBef>
                <a:spcPct val="0"/>
              </a:spcBef>
            </a:pPr>
            <a:r>
              <a:rPr lang="fr-FR" sz="1400" b="1" dirty="0">
                <a:solidFill>
                  <a:prstClr val="black"/>
                </a:solidFill>
              </a:rPr>
              <a:t>Gestion des extractions : </a:t>
            </a:r>
            <a:r>
              <a:rPr lang="fr-FR" sz="1400" dirty="0">
                <a:solidFill>
                  <a:prstClr val="black"/>
                </a:solidFill>
              </a:rPr>
              <a:t>Interne</a:t>
            </a:r>
            <a:r>
              <a:rPr lang="fr-FR" sz="1400" b="1" dirty="0">
                <a:solidFill>
                  <a:prstClr val="black"/>
                </a:solidFill>
              </a:rPr>
              <a:t> </a:t>
            </a:r>
          </a:p>
          <a:p>
            <a:pPr marL="90488" lvl="0" indent="-90488" algn="just" defTabSz="577850" rtl="0">
              <a:spcBef>
                <a:spcPct val="0"/>
              </a:spcBef>
            </a:pPr>
            <a:r>
              <a:rPr lang="fr-FR" sz="1400" b="1" dirty="0">
                <a:solidFill>
                  <a:prstClr val="black"/>
                </a:solidFill>
              </a:rPr>
              <a:t>Système de lecture:</a:t>
            </a:r>
          </a:p>
          <a:p>
            <a:pPr marL="361950" lvl="0" indent="-180975" algn="just" defTabSz="57785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fr-FR" sz="1400" dirty="0">
                <a:solidFill>
                  <a:prstClr val="black"/>
                </a:solidFill>
              </a:rPr>
              <a:t>Disque dur extractible</a:t>
            </a:r>
          </a:p>
          <a:p>
            <a:pPr marL="361950" lvl="0" indent="-180975" algn="just" defTabSz="57785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fr-FR" sz="1400" dirty="0">
                <a:solidFill>
                  <a:prstClr val="black"/>
                </a:solidFill>
              </a:rPr>
              <a:t>Lecture depuis un poste de relecture</a:t>
            </a:r>
          </a:p>
        </p:txBody>
      </p:sp>
      <p:sp>
        <p:nvSpPr>
          <p:cNvPr id="9" name="Rectangle 8" descr="Niveau de hiérarchie 2 Article 1">
            <a:extLst>
              <a:ext uri="{FF2B5EF4-FFF2-40B4-BE49-F238E27FC236}">
                <a16:creationId xmlns:a16="http://schemas.microsoft.com/office/drawing/2014/main" id="{19EDC895-747D-E10C-7C17-92157F80EEEF}"/>
              </a:ext>
            </a:extLst>
          </p:cNvPr>
          <p:cNvSpPr/>
          <p:nvPr/>
        </p:nvSpPr>
        <p:spPr>
          <a:xfrm>
            <a:off x="6440056" y="1662491"/>
            <a:ext cx="3711332" cy="56708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/>
            <a:lightRig rig="flat" dir="t"/>
          </a:scene3d>
          <a:sp3d prstMaterial="dkEdge"/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rgbClr r="0" g="0" b="0"/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72000" tIns="108000" rIns="72000" bIns="0" numCol="1" spcCol="1270" rtlCol="0" anchor="ctr" anchorCtr="0">
            <a:noAutofit/>
          </a:bodyPr>
          <a:lstStyle/>
          <a:p>
            <a:pPr marL="0" lvl="0" indent="0" algn="ctr" defTabSz="577850" rtl="0">
              <a:spcBef>
                <a:spcPct val="0"/>
              </a:spcBef>
              <a:buNone/>
            </a:pPr>
            <a:r>
              <a:rPr lang="fr-FR" sz="1600" b="1" kern="1200" dirty="0">
                <a:solidFill>
                  <a:prstClr val="black"/>
                </a:solidFill>
                <a:latin typeface="+mj-lt"/>
                <a:ea typeface="+mn-ea"/>
                <a:cs typeface="+mn-cs"/>
              </a:rPr>
              <a:t>BHNS (Articulés) - </a:t>
            </a:r>
            <a:r>
              <a:rPr lang="fr-FR" sz="1600" b="1" dirty="0">
                <a:solidFill>
                  <a:prstClr val="black"/>
                </a:solidFill>
                <a:latin typeface="+mj-lt"/>
              </a:rPr>
              <a:t>MERCEDES</a:t>
            </a:r>
            <a:br>
              <a:rPr lang="fr-FR" kern="1200" dirty="0"/>
            </a:br>
            <a:r>
              <a:rPr lang="fr-FR" sz="1600" b="0" kern="1200" dirty="0">
                <a:solidFill>
                  <a:prstClr val="black"/>
                </a:solidFill>
                <a:ea typeface="+mn-ea"/>
                <a:cs typeface="+mn-cs"/>
              </a:rPr>
              <a:t>Nombre : 6</a:t>
            </a:r>
            <a:endParaRPr lang="fr-FR" b="0" kern="1200" dirty="0">
              <a:solidFill>
                <a:prstClr val="black"/>
              </a:solidFill>
              <a:ea typeface="+mn-ea"/>
              <a:cs typeface="+mn-cs"/>
            </a:endParaRPr>
          </a:p>
          <a:p>
            <a:pPr marL="0" lvl="0" indent="0" algn="just" defTabSz="577850" rtl="0">
              <a:spcBef>
                <a:spcPct val="0"/>
              </a:spcBef>
              <a:buNone/>
            </a:pPr>
            <a:endParaRPr lang="fr-FR" sz="1600" b="0" kern="1200" dirty="0">
              <a:solidFill>
                <a:prstClr val="black"/>
              </a:solidFill>
              <a:ea typeface="+mn-ea"/>
              <a:cs typeface="+mn-cs"/>
            </a:endParaRPr>
          </a:p>
        </p:txBody>
      </p:sp>
      <p:sp>
        <p:nvSpPr>
          <p:cNvPr id="11" name="Rectangle 20" descr="Niveau de hiérarchie 3 Article 1">
            <a:extLst>
              <a:ext uri="{FF2B5EF4-FFF2-40B4-BE49-F238E27FC236}">
                <a16:creationId xmlns:a16="http://schemas.microsoft.com/office/drawing/2014/main" id="{F439FAB7-9CF3-0281-2B2B-4F093F19E235}"/>
              </a:ext>
            </a:extLst>
          </p:cNvPr>
          <p:cNvSpPr/>
          <p:nvPr/>
        </p:nvSpPr>
        <p:spPr>
          <a:xfrm>
            <a:off x="6440056" y="2461529"/>
            <a:ext cx="3711332" cy="9232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scene3d>
            <a:camera prst="orthographicFront"/>
            <a:lightRig rig="flat" dir="t"/>
          </a:scene3d>
          <a:sp3d prstMaterial="dkEdge"/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rgbClr r="0" g="0" b="0"/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72000" tIns="108000" rIns="72000" bIns="0" numCol="1" spcCol="1270" rtlCol="0" anchor="t" anchorCtr="0">
            <a:noAutofit/>
          </a:bodyPr>
          <a:lstStyle/>
          <a:p>
            <a:pPr marL="0" lvl="0" indent="0" algn="just" defTabSz="577850" rtl="0">
              <a:spcBef>
                <a:spcPct val="0"/>
              </a:spcBef>
              <a:buNone/>
            </a:pPr>
            <a:r>
              <a:rPr lang="fr-FR" sz="1400" b="1" dirty="0">
                <a:solidFill>
                  <a:schemeClr val="tx1"/>
                </a:solidFill>
              </a:rPr>
              <a:t>Nombre de dispositifs : 42</a:t>
            </a:r>
          </a:p>
          <a:p>
            <a:pPr marL="361950" indent="-180975" algn="just" defTabSz="57785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fr-FR" sz="1400" b="1" dirty="0">
                <a:solidFill>
                  <a:srgbClr val="C00000"/>
                </a:solidFill>
              </a:rPr>
              <a:t>Caméras intérieures : 42</a:t>
            </a:r>
          </a:p>
        </p:txBody>
      </p:sp>
      <p:sp>
        <p:nvSpPr>
          <p:cNvPr id="12" name="Rectangle 20" descr="Niveau de hiérarchie 3 Article 1">
            <a:extLst>
              <a:ext uri="{FF2B5EF4-FFF2-40B4-BE49-F238E27FC236}">
                <a16:creationId xmlns:a16="http://schemas.microsoft.com/office/drawing/2014/main" id="{E4B22079-4A93-56CA-1411-5FCDF9747BAB}"/>
              </a:ext>
            </a:extLst>
          </p:cNvPr>
          <p:cNvSpPr/>
          <p:nvPr/>
        </p:nvSpPr>
        <p:spPr>
          <a:xfrm>
            <a:off x="6462802" y="3616707"/>
            <a:ext cx="3711332" cy="2074886"/>
          </a:xfrm>
          <a:prstGeom prst="rect">
            <a:avLst/>
          </a:prstGeom>
          <a:solidFill>
            <a:srgbClr val="D4D4D4"/>
          </a:solidFill>
          <a:scene3d>
            <a:camera prst="orthographicFront"/>
            <a:lightRig rig="flat" dir="t"/>
          </a:scene3d>
          <a:sp3d prstMaterial="dkEdge"/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rgbClr r="0" g="0" b="0"/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72000" tIns="108000" rIns="72000" bIns="0" numCol="1" spcCol="1270" rtlCol="0" anchor="t" anchorCtr="0">
            <a:noAutofit/>
          </a:bodyPr>
          <a:lstStyle/>
          <a:p>
            <a:pPr marL="0" lvl="0" indent="0" algn="just" defTabSz="577850" rtl="0">
              <a:spcBef>
                <a:spcPct val="0"/>
              </a:spcBef>
              <a:buNone/>
            </a:pPr>
            <a:r>
              <a:rPr lang="fr-FR" sz="1400" b="1" dirty="0">
                <a:solidFill>
                  <a:prstClr val="black"/>
                </a:solidFill>
              </a:rPr>
              <a:t>Système : IMAGE FINDER</a:t>
            </a:r>
          </a:p>
          <a:p>
            <a:pPr marL="0" lvl="0" indent="0" algn="just" defTabSz="577850" rtl="0">
              <a:spcBef>
                <a:spcPct val="0"/>
              </a:spcBef>
              <a:buNone/>
            </a:pPr>
            <a:r>
              <a:rPr lang="fr-FR" sz="1400" b="1" dirty="0">
                <a:solidFill>
                  <a:prstClr val="black"/>
                </a:solidFill>
              </a:rPr>
              <a:t>Composition d’un véhicule :</a:t>
            </a:r>
          </a:p>
          <a:p>
            <a:pPr marL="361950" lvl="0" indent="-180975" algn="just" defTabSz="577850" rtl="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fr-FR" sz="1400" dirty="0">
                <a:solidFill>
                  <a:prstClr val="black"/>
                </a:solidFill>
              </a:rPr>
              <a:t>7 x caméras Mini-Dôme Fixe</a:t>
            </a:r>
          </a:p>
          <a:p>
            <a:pPr marL="361950" lvl="0" indent="-180975" algn="just" defTabSz="577850" rtl="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fr-FR" sz="1400" dirty="0">
                <a:solidFill>
                  <a:prstClr val="black"/>
                </a:solidFill>
              </a:rPr>
              <a:t>1 enregistreur Vidéo</a:t>
            </a:r>
          </a:p>
          <a:p>
            <a:pPr marL="90488" indent="-90488" algn="just" defTabSz="577850">
              <a:spcBef>
                <a:spcPct val="0"/>
              </a:spcBef>
            </a:pPr>
            <a:r>
              <a:rPr lang="fr-FR" sz="1400" b="1" dirty="0">
                <a:solidFill>
                  <a:prstClr val="black"/>
                </a:solidFill>
              </a:rPr>
              <a:t>Gestion des extractions : </a:t>
            </a:r>
            <a:r>
              <a:rPr lang="fr-FR" sz="1400" dirty="0">
                <a:solidFill>
                  <a:prstClr val="black"/>
                </a:solidFill>
              </a:rPr>
              <a:t>Interne</a:t>
            </a:r>
            <a:r>
              <a:rPr lang="fr-FR" sz="1400" b="1" dirty="0">
                <a:solidFill>
                  <a:prstClr val="black"/>
                </a:solidFill>
              </a:rPr>
              <a:t> </a:t>
            </a:r>
          </a:p>
          <a:p>
            <a:pPr marL="90488" lvl="0" indent="-90488" algn="just" defTabSz="577850" rtl="0">
              <a:spcBef>
                <a:spcPct val="0"/>
              </a:spcBef>
            </a:pPr>
            <a:r>
              <a:rPr lang="fr-FR" sz="1400" b="1" dirty="0">
                <a:solidFill>
                  <a:prstClr val="black"/>
                </a:solidFill>
              </a:rPr>
              <a:t>Système de lecture:</a:t>
            </a:r>
          </a:p>
          <a:p>
            <a:pPr marL="361950" lvl="0" indent="-180975" algn="just" defTabSz="577850" rtl="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fr-FR" sz="1400" dirty="0">
                <a:solidFill>
                  <a:prstClr val="black"/>
                </a:solidFill>
              </a:rPr>
              <a:t>Disque dur extractible</a:t>
            </a:r>
          </a:p>
          <a:p>
            <a:pPr marL="361950" lvl="0" indent="-180975" algn="just" defTabSz="577850" rtl="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fr-FR" sz="1400" dirty="0">
                <a:solidFill>
                  <a:prstClr val="black"/>
                </a:solidFill>
              </a:rPr>
              <a:t>Lecture depuis un poste de relecture</a:t>
            </a:r>
          </a:p>
        </p:txBody>
      </p:sp>
      <p:sp>
        <p:nvSpPr>
          <p:cNvPr id="13" name="Rectangle 12" descr="Niveau de hiérarchie 2 Article 1">
            <a:extLst>
              <a:ext uri="{FF2B5EF4-FFF2-40B4-BE49-F238E27FC236}">
                <a16:creationId xmlns:a16="http://schemas.microsoft.com/office/drawing/2014/main" id="{1C36BB07-8A63-2AD8-6D62-A30CCA992F0D}"/>
              </a:ext>
            </a:extLst>
          </p:cNvPr>
          <p:cNvSpPr/>
          <p:nvPr/>
        </p:nvSpPr>
        <p:spPr>
          <a:xfrm>
            <a:off x="4112901" y="906145"/>
            <a:ext cx="3884917" cy="524389"/>
          </a:xfrm>
          <a:prstGeom prst="rect">
            <a:avLst/>
          </a:prstGeom>
          <a:solidFill>
            <a:srgbClr val="68A042"/>
          </a:solidFill>
          <a:scene3d>
            <a:camera prst="orthographicFront"/>
            <a:lightRig rig="flat" dir="t"/>
          </a:scene3d>
          <a:sp3d prstMaterial="dkEdge"/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rgbClr r="0" g="0" b="0"/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72000" tIns="108000" rIns="72000" bIns="0" numCol="1" spcCol="1270" rtlCol="0" anchor="ctr" anchorCtr="0">
            <a:noAutofit/>
          </a:bodyPr>
          <a:lstStyle/>
          <a:p>
            <a:pPr lvl="0" algn="ctr" defTabSz="577850" rtl="0">
              <a:spcBef>
                <a:spcPct val="0"/>
              </a:spcBef>
              <a:buNone/>
            </a:pPr>
            <a:r>
              <a:rPr lang="fr-FR" b="1" kern="1200" dirty="0">
                <a:solidFill>
                  <a:prstClr val="black"/>
                </a:solidFill>
                <a:latin typeface="+mj-lt"/>
                <a:ea typeface="+mn-ea"/>
                <a:cs typeface="+mn-cs"/>
              </a:rPr>
              <a:t>EQUIPEMENTS EMBARQUES</a:t>
            </a:r>
            <a:endParaRPr lang="fr-FR" b="0" kern="1200" dirty="0">
              <a:solidFill>
                <a:prstClr val="black"/>
              </a:solidFill>
              <a:ea typeface="+mn-ea"/>
              <a:cs typeface="+mn-cs"/>
            </a:endParaRPr>
          </a:p>
          <a:p>
            <a:pPr marL="0" lvl="0" indent="0" algn="just" defTabSz="577850" rtl="0">
              <a:spcBef>
                <a:spcPct val="0"/>
              </a:spcBef>
              <a:buNone/>
            </a:pPr>
            <a:endParaRPr lang="fr-FR" sz="1200" b="0" kern="1200" dirty="0">
              <a:solidFill>
                <a:prstClr val="black"/>
              </a:solidFill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724824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45557E4-B8C1-B12D-B3CF-4F1B92A537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365BECF-5CF5-A4EF-5674-67ABBE085C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07/02/2025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8F5F648-7E01-6A44-67AD-5AA72D9217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JUIN 2025 - Vidéoprotection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7DEE056-14A1-16FC-644C-8636BCE54C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9AA68-D3BA-4A7A-99E4-D2C4B8E55B5F}" type="slidenum">
              <a:rPr lang="fr-FR" smtClean="0"/>
              <a:t>4</a:t>
            </a:fld>
            <a:endParaRPr lang="fr-FR"/>
          </a:p>
        </p:txBody>
      </p:sp>
      <p:sp>
        <p:nvSpPr>
          <p:cNvPr id="11" name="Rectangle 20" descr="Niveau de hiérarchie 3 Article 1">
            <a:extLst>
              <a:ext uri="{FF2B5EF4-FFF2-40B4-BE49-F238E27FC236}">
                <a16:creationId xmlns:a16="http://schemas.microsoft.com/office/drawing/2014/main" id="{ADADD8C4-8508-FEF8-9540-24E9E232FC0A}"/>
              </a:ext>
            </a:extLst>
          </p:cNvPr>
          <p:cNvSpPr/>
          <p:nvPr/>
        </p:nvSpPr>
        <p:spPr>
          <a:xfrm>
            <a:off x="667663" y="1304883"/>
            <a:ext cx="4763865" cy="2984334"/>
          </a:xfrm>
          <a:prstGeom prst="rect">
            <a:avLst/>
          </a:prstGeom>
          <a:solidFill>
            <a:srgbClr val="FDF1E9"/>
          </a:solidFill>
          <a:scene3d>
            <a:camera prst="orthographicFront"/>
            <a:lightRig rig="flat" dir="t"/>
          </a:scene3d>
          <a:sp3d prstMaterial="dkEdge"/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rgbClr r="0" g="0" b="0"/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72000" tIns="108000" rIns="72000" bIns="0" numCol="1" spcCol="1270" rtlCol="0" anchor="t" anchorCtr="0">
            <a:noAutofit/>
          </a:bodyPr>
          <a:lstStyle/>
          <a:p>
            <a:pPr marL="0" lvl="0" indent="0" algn="just" defTabSz="577850" rtl="0">
              <a:spcBef>
                <a:spcPct val="0"/>
              </a:spcBef>
              <a:buNone/>
            </a:pPr>
            <a:r>
              <a:rPr lang="fr-FR" sz="1400" b="1" dirty="0">
                <a:solidFill>
                  <a:srgbClr val="C00000"/>
                </a:solidFill>
              </a:rPr>
              <a:t>Nombre de dispositifs : 54</a:t>
            </a:r>
          </a:p>
          <a:p>
            <a:pPr marL="0" lvl="0" indent="0" algn="just" defTabSz="577850" rtl="0">
              <a:spcBef>
                <a:spcPct val="0"/>
              </a:spcBef>
              <a:buNone/>
            </a:pPr>
            <a:r>
              <a:rPr lang="fr-FR" sz="1400" b="1" dirty="0">
                <a:solidFill>
                  <a:prstClr val="black"/>
                </a:solidFill>
              </a:rPr>
              <a:t>Nombre de stations : 27</a:t>
            </a:r>
          </a:p>
          <a:p>
            <a:pPr marL="361950" indent="-180975" algn="just" defTabSz="57785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fr-FR" sz="1400" dirty="0">
                <a:solidFill>
                  <a:prstClr val="black"/>
                </a:solidFill>
              </a:rPr>
              <a:t>Caméras extérieures - Mat : 27</a:t>
            </a:r>
          </a:p>
          <a:p>
            <a:pPr marL="361950" indent="-180975" algn="just" defTabSz="57785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fr-FR" sz="1400" dirty="0">
                <a:solidFill>
                  <a:prstClr val="black"/>
                </a:solidFill>
              </a:rPr>
              <a:t>Caméras extérieurs - Auvent : 27 </a:t>
            </a:r>
          </a:p>
          <a:p>
            <a:pPr marL="0" lvl="0" indent="0" algn="just" defTabSz="577850" rtl="0">
              <a:spcBef>
                <a:spcPct val="0"/>
              </a:spcBef>
              <a:buNone/>
            </a:pPr>
            <a:endParaRPr lang="fr-FR" sz="1400" b="1" dirty="0">
              <a:solidFill>
                <a:prstClr val="black"/>
              </a:solidFill>
            </a:endParaRPr>
          </a:p>
          <a:p>
            <a:pPr marL="0" lvl="0" indent="0" algn="just" defTabSz="577850" rtl="0">
              <a:spcBef>
                <a:spcPct val="0"/>
              </a:spcBef>
              <a:buNone/>
            </a:pPr>
            <a:endParaRPr lang="fr-FR" sz="1400" b="1" dirty="0">
              <a:solidFill>
                <a:prstClr val="black"/>
              </a:solidFill>
            </a:endParaRPr>
          </a:p>
        </p:txBody>
      </p:sp>
      <p:sp>
        <p:nvSpPr>
          <p:cNvPr id="12" name="Rectangle 20" descr="Niveau de hiérarchie 3 Article 1">
            <a:extLst>
              <a:ext uri="{FF2B5EF4-FFF2-40B4-BE49-F238E27FC236}">
                <a16:creationId xmlns:a16="http://schemas.microsoft.com/office/drawing/2014/main" id="{7BC8096C-56D5-6997-5614-CAF2E93FFC07}"/>
              </a:ext>
            </a:extLst>
          </p:cNvPr>
          <p:cNvSpPr/>
          <p:nvPr/>
        </p:nvSpPr>
        <p:spPr>
          <a:xfrm>
            <a:off x="667664" y="4483411"/>
            <a:ext cx="4763864" cy="2074884"/>
          </a:xfrm>
          <a:prstGeom prst="rect">
            <a:avLst/>
          </a:prstGeom>
          <a:solidFill>
            <a:srgbClr val="D4D4D4"/>
          </a:solidFill>
          <a:scene3d>
            <a:camera prst="orthographicFront"/>
            <a:lightRig rig="flat" dir="t"/>
          </a:scene3d>
          <a:sp3d prstMaterial="dkEdge"/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rgbClr r="0" g="0" b="0"/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72000" tIns="108000" rIns="72000" bIns="0" numCol="1" spcCol="1270" rtlCol="0" anchor="t" anchorCtr="0">
            <a:noAutofit/>
          </a:bodyPr>
          <a:lstStyle/>
          <a:p>
            <a:pPr marL="0" lvl="0" indent="0" algn="just" defTabSz="577850" rtl="0">
              <a:spcBef>
                <a:spcPct val="0"/>
              </a:spcBef>
              <a:buNone/>
            </a:pPr>
            <a:r>
              <a:rPr lang="fr-FR" sz="1400" b="1" dirty="0">
                <a:solidFill>
                  <a:prstClr val="black"/>
                </a:solidFill>
              </a:rPr>
              <a:t>Système : GENETEC</a:t>
            </a:r>
          </a:p>
          <a:p>
            <a:pPr marL="0" lvl="0" indent="0" algn="just" defTabSz="577850" rtl="0">
              <a:spcBef>
                <a:spcPct val="0"/>
              </a:spcBef>
              <a:buNone/>
            </a:pPr>
            <a:r>
              <a:rPr lang="fr-FR" sz="1400" b="1" dirty="0">
                <a:solidFill>
                  <a:prstClr val="black"/>
                </a:solidFill>
              </a:rPr>
              <a:t>Composition d’une station :</a:t>
            </a:r>
          </a:p>
          <a:p>
            <a:pPr marL="361950" lvl="0" indent="-180975" algn="just" defTabSz="57785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fr-FR" sz="1400" dirty="0">
                <a:solidFill>
                  <a:prstClr val="black"/>
                </a:solidFill>
              </a:rPr>
              <a:t>1 x caméra Mat</a:t>
            </a:r>
          </a:p>
          <a:p>
            <a:pPr marL="361950" lvl="0" indent="-180975" algn="just" defTabSz="57785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fr-FR" sz="1400" dirty="0">
                <a:solidFill>
                  <a:prstClr val="black"/>
                </a:solidFill>
              </a:rPr>
              <a:t>1 x Auvent</a:t>
            </a:r>
          </a:p>
          <a:p>
            <a:pPr marL="361950" lvl="0" indent="-180975" algn="just" defTabSz="57785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fr-FR" sz="1400" dirty="0">
                <a:solidFill>
                  <a:prstClr val="black"/>
                </a:solidFill>
              </a:rPr>
              <a:t>1 armoire technique</a:t>
            </a:r>
          </a:p>
          <a:p>
            <a:pPr marL="361950" lvl="0" indent="-180975" algn="just" defTabSz="57785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fr-FR" sz="1400" dirty="0">
                <a:solidFill>
                  <a:prstClr val="black"/>
                </a:solidFill>
              </a:rPr>
              <a:t>1 fibre privée</a:t>
            </a:r>
          </a:p>
          <a:p>
            <a:pPr lvl="0" algn="just" defTabSz="577850" rtl="0">
              <a:spcBef>
                <a:spcPct val="0"/>
              </a:spcBef>
            </a:pPr>
            <a:r>
              <a:rPr lang="fr-FR" sz="1400" b="1" dirty="0">
                <a:solidFill>
                  <a:prstClr val="black"/>
                </a:solidFill>
              </a:rPr>
              <a:t>Gestion des extractions : </a:t>
            </a:r>
            <a:r>
              <a:rPr lang="fr-FR" sz="1400" dirty="0">
                <a:solidFill>
                  <a:prstClr val="black"/>
                </a:solidFill>
              </a:rPr>
              <a:t>Interne</a:t>
            </a:r>
            <a:r>
              <a:rPr lang="fr-FR" sz="1400" b="1" dirty="0">
                <a:solidFill>
                  <a:prstClr val="black"/>
                </a:solidFill>
              </a:rPr>
              <a:t> </a:t>
            </a:r>
            <a:endParaRPr lang="fr-FR" sz="1400" dirty="0">
              <a:solidFill>
                <a:prstClr val="black"/>
              </a:solidFill>
            </a:endParaRPr>
          </a:p>
          <a:p>
            <a:pPr marL="90488" lvl="0" indent="-90488" algn="just" defTabSz="577850" rtl="0">
              <a:spcBef>
                <a:spcPct val="0"/>
              </a:spcBef>
            </a:pPr>
            <a:r>
              <a:rPr lang="fr-FR" sz="1400" b="1" dirty="0">
                <a:solidFill>
                  <a:prstClr val="black"/>
                </a:solidFill>
              </a:rPr>
              <a:t>Système de lecture:</a:t>
            </a:r>
          </a:p>
          <a:p>
            <a:pPr marL="361950" indent="-180975" algn="just" defTabSz="57785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fr-FR" sz="1400" dirty="0">
                <a:solidFill>
                  <a:prstClr val="black"/>
                </a:solidFill>
              </a:rPr>
              <a:t>Lecture depuis un poste de relecture</a:t>
            </a:r>
          </a:p>
        </p:txBody>
      </p:sp>
      <p:sp>
        <p:nvSpPr>
          <p:cNvPr id="13" name="Rectangle 20" descr="Niveau de hiérarchie 3 Article 1">
            <a:extLst>
              <a:ext uri="{FF2B5EF4-FFF2-40B4-BE49-F238E27FC236}">
                <a16:creationId xmlns:a16="http://schemas.microsoft.com/office/drawing/2014/main" id="{24D5BFE6-59F0-1286-8AB5-97EDF4CB9BD1}"/>
              </a:ext>
            </a:extLst>
          </p:cNvPr>
          <p:cNvSpPr/>
          <p:nvPr/>
        </p:nvSpPr>
        <p:spPr>
          <a:xfrm>
            <a:off x="5912271" y="1304883"/>
            <a:ext cx="5420200" cy="2984334"/>
          </a:xfrm>
          <a:prstGeom prst="rect">
            <a:avLst/>
          </a:prstGeom>
          <a:solidFill>
            <a:srgbClr val="FDF1E9"/>
          </a:solidFill>
          <a:scene3d>
            <a:camera prst="orthographicFront"/>
            <a:lightRig rig="flat" dir="t"/>
          </a:scene3d>
          <a:sp3d prstMaterial="dkEdge"/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rgbClr r="0" g="0" b="0"/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72000" tIns="108000" rIns="72000" bIns="0" numCol="2" spcCol="1270" rtlCol="0" anchor="t" anchorCtr="0">
            <a:noAutofit/>
          </a:bodyPr>
          <a:lstStyle/>
          <a:p>
            <a:pPr marL="0" lvl="0" indent="0" algn="just" defTabSz="577850" rtl="0">
              <a:spcBef>
                <a:spcPct val="0"/>
              </a:spcBef>
              <a:buNone/>
            </a:pPr>
            <a:r>
              <a:rPr lang="fr-FR" sz="1400" b="1" dirty="0">
                <a:solidFill>
                  <a:srgbClr val="C00000"/>
                </a:solidFill>
              </a:rPr>
              <a:t>Nombre de dispositifs : 26</a:t>
            </a:r>
          </a:p>
          <a:p>
            <a:pPr marL="446088" indent="-268288" defTabSz="577850">
              <a:spcBef>
                <a:spcPct val="0"/>
              </a:spcBef>
              <a:buFont typeface="Courier New" panose="02070309020205020404" pitchFamily="49" charset="0"/>
              <a:buChar char="o"/>
              <a:tabLst>
                <a:tab pos="355600" algn="l"/>
              </a:tabLst>
            </a:pPr>
            <a:r>
              <a:rPr lang="fr-FR" sz="1400" dirty="0">
                <a:solidFill>
                  <a:prstClr val="black"/>
                </a:solidFill>
              </a:rPr>
              <a:t>POINTE SIMON : 2</a:t>
            </a:r>
          </a:p>
          <a:p>
            <a:pPr marL="446088" indent="3175" defTabSz="577850">
              <a:spcBef>
                <a:spcPct val="0"/>
              </a:spcBef>
              <a:tabLst>
                <a:tab pos="355600" algn="l"/>
              </a:tabLst>
            </a:pPr>
            <a:r>
              <a:rPr lang="fr-FR" sz="1400" dirty="0">
                <a:solidFill>
                  <a:prstClr val="black"/>
                </a:solidFill>
              </a:rPr>
              <a:t>Caméras extérieures : 2 </a:t>
            </a:r>
          </a:p>
          <a:p>
            <a:pPr marL="446088" indent="-268288" defTabSz="577850">
              <a:spcBef>
                <a:spcPct val="0"/>
              </a:spcBef>
              <a:buFont typeface="Courier New" panose="02070309020205020404" pitchFamily="49" charset="0"/>
              <a:buChar char="o"/>
              <a:tabLst>
                <a:tab pos="355600" algn="l"/>
              </a:tabLst>
            </a:pPr>
            <a:r>
              <a:rPr lang="fr-FR" sz="1400" dirty="0">
                <a:solidFill>
                  <a:prstClr val="black"/>
                </a:solidFill>
              </a:rPr>
              <a:t>MAHAULT : 2 </a:t>
            </a:r>
          </a:p>
          <a:p>
            <a:pPr marL="446088" indent="3175" defTabSz="577850">
              <a:spcBef>
                <a:spcPct val="0"/>
              </a:spcBef>
              <a:tabLst>
                <a:tab pos="355600" algn="l"/>
              </a:tabLst>
            </a:pPr>
            <a:r>
              <a:rPr lang="fr-FR" sz="1400" dirty="0">
                <a:solidFill>
                  <a:prstClr val="black"/>
                </a:solidFill>
              </a:rPr>
              <a:t>Caméras extérieures : 2 </a:t>
            </a:r>
          </a:p>
          <a:p>
            <a:pPr marL="446088" indent="-268288" defTabSz="577850">
              <a:spcBef>
                <a:spcPct val="0"/>
              </a:spcBef>
              <a:buFont typeface="Courier New" panose="02070309020205020404" pitchFamily="49" charset="0"/>
              <a:buChar char="o"/>
              <a:tabLst>
                <a:tab pos="355600" algn="l"/>
              </a:tabLst>
            </a:pPr>
            <a:r>
              <a:rPr lang="fr-FR" sz="1400" dirty="0">
                <a:solidFill>
                  <a:prstClr val="black"/>
                </a:solidFill>
              </a:rPr>
              <a:t>CARRERE : 3</a:t>
            </a:r>
          </a:p>
          <a:p>
            <a:pPr marL="446088" indent="3175" defTabSz="577850">
              <a:spcBef>
                <a:spcPct val="0"/>
              </a:spcBef>
              <a:tabLst>
                <a:tab pos="355600" algn="l"/>
              </a:tabLst>
            </a:pPr>
            <a:r>
              <a:rPr lang="fr-FR" sz="1400" dirty="0">
                <a:solidFill>
                  <a:prstClr val="black"/>
                </a:solidFill>
              </a:rPr>
              <a:t>Caméras extérieures : 3 </a:t>
            </a:r>
          </a:p>
          <a:p>
            <a:pPr marL="446088" indent="-268288" defTabSz="577850">
              <a:spcBef>
                <a:spcPct val="0"/>
              </a:spcBef>
              <a:buFont typeface="Courier New" panose="02070309020205020404" pitchFamily="49" charset="0"/>
              <a:buChar char="o"/>
              <a:tabLst>
                <a:tab pos="355600" algn="l"/>
              </a:tabLst>
            </a:pPr>
            <a:r>
              <a:rPr lang="fr-FR" sz="1400" dirty="0">
                <a:solidFill>
                  <a:prstClr val="black"/>
                </a:solidFill>
              </a:rPr>
              <a:t>NARDAL : 2</a:t>
            </a:r>
          </a:p>
          <a:p>
            <a:pPr marL="446088" indent="3175" defTabSz="577850">
              <a:spcBef>
                <a:spcPct val="0"/>
              </a:spcBef>
              <a:tabLst>
                <a:tab pos="355600" algn="l"/>
              </a:tabLst>
            </a:pPr>
            <a:r>
              <a:rPr lang="fr-FR" sz="1400" dirty="0">
                <a:solidFill>
                  <a:prstClr val="black"/>
                </a:solidFill>
              </a:rPr>
              <a:t>Caméras extérieures : 2 </a:t>
            </a:r>
          </a:p>
          <a:p>
            <a:pPr marL="446088" indent="-268288" defTabSz="577850">
              <a:spcBef>
                <a:spcPct val="0"/>
              </a:spcBef>
              <a:buFont typeface="Courier New" panose="02070309020205020404" pitchFamily="49" charset="0"/>
              <a:buChar char="o"/>
              <a:tabLst>
                <a:tab pos="355600" algn="l"/>
              </a:tabLst>
            </a:pPr>
            <a:r>
              <a:rPr lang="fr-FR" sz="1400" dirty="0">
                <a:solidFill>
                  <a:prstClr val="black"/>
                </a:solidFill>
              </a:rPr>
              <a:t>Espace de transport </a:t>
            </a:r>
            <a:r>
              <a:rPr lang="fr-FR" sz="1400" dirty="0" err="1">
                <a:solidFill>
                  <a:prstClr val="black"/>
                </a:solidFill>
              </a:rPr>
              <a:t>Aliker</a:t>
            </a:r>
            <a:r>
              <a:rPr lang="fr-FR" sz="1400" dirty="0">
                <a:solidFill>
                  <a:prstClr val="black"/>
                </a:solidFill>
              </a:rPr>
              <a:t> : 5</a:t>
            </a:r>
          </a:p>
          <a:p>
            <a:pPr marL="446088" indent="3175" defTabSz="577850">
              <a:spcBef>
                <a:spcPct val="0"/>
              </a:spcBef>
              <a:tabLst>
                <a:tab pos="355600" algn="l"/>
              </a:tabLst>
            </a:pPr>
            <a:r>
              <a:rPr lang="fr-FR" sz="1400" dirty="0">
                <a:solidFill>
                  <a:prstClr val="black"/>
                </a:solidFill>
              </a:rPr>
              <a:t>Caméras extérieures : 5</a:t>
            </a:r>
          </a:p>
          <a:p>
            <a:pPr marL="446088" indent="-271463" defTabSz="577850"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fr-FR" sz="1400" dirty="0">
                <a:solidFill>
                  <a:prstClr val="black"/>
                </a:solidFill>
              </a:rPr>
              <a:t>SAINT JOSEPH : 2</a:t>
            </a:r>
          </a:p>
          <a:p>
            <a:pPr marL="446088" indent="3175" defTabSz="577850">
              <a:spcBef>
                <a:spcPct val="0"/>
              </a:spcBef>
            </a:pPr>
            <a:r>
              <a:rPr lang="fr-FR" sz="1400" dirty="0">
                <a:solidFill>
                  <a:prstClr val="black"/>
                </a:solidFill>
              </a:rPr>
              <a:t>Caméras extérieures : 2 </a:t>
            </a:r>
          </a:p>
          <a:p>
            <a:pPr marL="446088" indent="3175" defTabSz="577850">
              <a:spcBef>
                <a:spcPct val="0"/>
              </a:spcBef>
            </a:pPr>
            <a:endParaRPr lang="fr-FR" sz="1400" dirty="0">
              <a:solidFill>
                <a:prstClr val="black"/>
              </a:solidFill>
            </a:endParaRPr>
          </a:p>
          <a:p>
            <a:pPr marL="446088" indent="-271463" defTabSz="577850"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fr-FR" sz="1400" dirty="0">
                <a:solidFill>
                  <a:prstClr val="black"/>
                </a:solidFill>
              </a:rPr>
              <a:t>SAINT PIERRE : 2</a:t>
            </a:r>
          </a:p>
          <a:p>
            <a:pPr marL="446088" indent="3175" defTabSz="577850">
              <a:spcBef>
                <a:spcPct val="0"/>
              </a:spcBef>
            </a:pPr>
            <a:r>
              <a:rPr lang="fr-FR" sz="1400" dirty="0">
                <a:solidFill>
                  <a:prstClr val="black"/>
                </a:solidFill>
              </a:rPr>
              <a:t>Caméras extérieures : 2 </a:t>
            </a:r>
          </a:p>
          <a:p>
            <a:pPr marL="446088" indent="-271463" defTabSz="577850"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fr-FR" sz="1400" dirty="0">
                <a:solidFill>
                  <a:prstClr val="black"/>
                </a:solidFill>
              </a:rPr>
              <a:t>SAINTE MARIE : 2</a:t>
            </a:r>
          </a:p>
          <a:p>
            <a:pPr marL="446088" indent="3175" defTabSz="577850">
              <a:spcBef>
                <a:spcPct val="0"/>
              </a:spcBef>
            </a:pPr>
            <a:r>
              <a:rPr lang="fr-FR" sz="1400" dirty="0">
                <a:solidFill>
                  <a:prstClr val="black"/>
                </a:solidFill>
              </a:rPr>
              <a:t>Caméras extérieures : 2 </a:t>
            </a:r>
          </a:p>
          <a:p>
            <a:pPr marL="446088" indent="-271463" defTabSz="577850"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fr-FR" sz="1400" dirty="0">
                <a:solidFill>
                  <a:prstClr val="black"/>
                </a:solidFill>
              </a:rPr>
              <a:t>ROBERT : 2</a:t>
            </a:r>
          </a:p>
          <a:p>
            <a:pPr marL="446088" indent="3175" defTabSz="577850">
              <a:spcBef>
                <a:spcPct val="0"/>
              </a:spcBef>
            </a:pPr>
            <a:r>
              <a:rPr lang="fr-FR" sz="1400" dirty="0">
                <a:solidFill>
                  <a:prstClr val="black"/>
                </a:solidFill>
              </a:rPr>
              <a:t>Caméras extérieures : 2 </a:t>
            </a:r>
          </a:p>
          <a:p>
            <a:pPr marL="446088" indent="-271463" defTabSz="577850"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fr-FR" sz="1400" dirty="0">
                <a:solidFill>
                  <a:prstClr val="black"/>
                </a:solidFill>
              </a:rPr>
              <a:t>TRINITE : 2</a:t>
            </a:r>
          </a:p>
          <a:p>
            <a:pPr marL="446088" indent="3175" defTabSz="577850">
              <a:spcBef>
                <a:spcPct val="0"/>
              </a:spcBef>
            </a:pPr>
            <a:r>
              <a:rPr lang="fr-FR" sz="1400" dirty="0">
                <a:solidFill>
                  <a:prstClr val="black"/>
                </a:solidFill>
              </a:rPr>
              <a:t>Caméras extérieures : 2 </a:t>
            </a:r>
          </a:p>
          <a:p>
            <a:pPr marL="446088" indent="-271463" defTabSz="577850"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fr-FR" sz="1400" dirty="0">
                <a:solidFill>
                  <a:prstClr val="black"/>
                </a:solidFill>
              </a:rPr>
              <a:t>LORRAIN : 2</a:t>
            </a:r>
          </a:p>
          <a:p>
            <a:pPr marL="446088" indent="3175" defTabSz="577850">
              <a:spcBef>
                <a:spcPct val="0"/>
              </a:spcBef>
            </a:pPr>
            <a:r>
              <a:rPr lang="fr-FR" sz="1400" dirty="0">
                <a:solidFill>
                  <a:prstClr val="black"/>
                </a:solidFill>
              </a:rPr>
              <a:t>Caméras extérieures : 2 </a:t>
            </a:r>
          </a:p>
          <a:p>
            <a:pPr marL="269875" defTabSz="577850">
              <a:spcBef>
                <a:spcPct val="0"/>
              </a:spcBef>
            </a:pPr>
            <a:endParaRPr lang="fr-FR" sz="1400" b="1" dirty="0">
              <a:solidFill>
                <a:prstClr val="black"/>
              </a:solidFill>
            </a:endParaRPr>
          </a:p>
          <a:p>
            <a:pPr marL="0" lvl="0" indent="0" algn="just" defTabSz="577850" rtl="0">
              <a:spcBef>
                <a:spcPct val="0"/>
              </a:spcBef>
              <a:buNone/>
            </a:pPr>
            <a:endParaRPr lang="fr-FR" sz="1400" b="1" dirty="0">
              <a:solidFill>
                <a:prstClr val="black"/>
              </a:solidFill>
            </a:endParaRPr>
          </a:p>
        </p:txBody>
      </p:sp>
      <p:sp>
        <p:nvSpPr>
          <p:cNvPr id="14" name="Rectangle 13" descr="Niveau de hiérarchie 2 Article 1">
            <a:extLst>
              <a:ext uri="{FF2B5EF4-FFF2-40B4-BE49-F238E27FC236}">
                <a16:creationId xmlns:a16="http://schemas.microsoft.com/office/drawing/2014/main" id="{1D0E5287-B3CA-AA64-F2A4-AA6A9420E532}"/>
              </a:ext>
            </a:extLst>
          </p:cNvPr>
          <p:cNvSpPr/>
          <p:nvPr/>
        </p:nvSpPr>
        <p:spPr>
          <a:xfrm>
            <a:off x="667663" y="604643"/>
            <a:ext cx="4763865" cy="56708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scene3d>
            <a:camera prst="orthographicFront"/>
            <a:lightRig rig="flat" dir="t"/>
          </a:scene3d>
          <a:sp3d prstMaterial="dkEdge"/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rgbClr r="0" g="0" b="0"/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72000" tIns="108000" rIns="72000" bIns="0" numCol="1" spcCol="1270" rtlCol="0" anchor="ctr" anchorCtr="0">
            <a:noAutofit/>
          </a:bodyPr>
          <a:lstStyle/>
          <a:p>
            <a:pPr marL="0" lvl="0" indent="0" algn="ctr" defTabSz="577850" rtl="0">
              <a:spcBef>
                <a:spcPct val="0"/>
              </a:spcBef>
              <a:buNone/>
            </a:pPr>
            <a:r>
              <a:rPr lang="fr-FR" sz="1600" b="1" kern="1200" dirty="0">
                <a:solidFill>
                  <a:prstClr val="black"/>
                </a:solidFill>
                <a:latin typeface="+mj-lt"/>
                <a:ea typeface="+mn-ea"/>
                <a:cs typeface="+mn-cs"/>
              </a:rPr>
              <a:t>Stations TCSP</a:t>
            </a:r>
            <a:br>
              <a:rPr lang="fr-FR" sz="1600" kern="1200" dirty="0"/>
            </a:br>
            <a:r>
              <a:rPr lang="fr-FR" sz="1600" b="0" kern="1200" dirty="0">
                <a:solidFill>
                  <a:prstClr val="black"/>
                </a:solidFill>
                <a:ea typeface="+mn-ea"/>
                <a:cs typeface="+mn-cs"/>
              </a:rPr>
              <a:t>Nombre : 27</a:t>
            </a:r>
          </a:p>
          <a:p>
            <a:pPr marL="0" lvl="0" indent="0" algn="just" defTabSz="577850" rtl="0">
              <a:spcBef>
                <a:spcPct val="0"/>
              </a:spcBef>
              <a:buNone/>
            </a:pPr>
            <a:endParaRPr lang="fr-FR" sz="1200" b="0" kern="1200" dirty="0">
              <a:solidFill>
                <a:prstClr val="black"/>
              </a:solidFill>
              <a:ea typeface="+mn-ea"/>
              <a:cs typeface="+mn-cs"/>
            </a:endParaRPr>
          </a:p>
        </p:txBody>
      </p:sp>
      <p:sp>
        <p:nvSpPr>
          <p:cNvPr id="15" name="Rectangle 14" descr="Niveau de hiérarchie 2 Article 1">
            <a:extLst>
              <a:ext uri="{FF2B5EF4-FFF2-40B4-BE49-F238E27FC236}">
                <a16:creationId xmlns:a16="http://schemas.microsoft.com/office/drawing/2014/main" id="{511E78DF-B799-EC10-50AD-2B0CE5A3B979}"/>
              </a:ext>
            </a:extLst>
          </p:cNvPr>
          <p:cNvSpPr/>
          <p:nvPr/>
        </p:nvSpPr>
        <p:spPr>
          <a:xfrm>
            <a:off x="3650041" y="136525"/>
            <a:ext cx="4043718" cy="33495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scene3d>
            <a:camera prst="orthographicFront"/>
            <a:lightRig rig="flat" dir="t"/>
          </a:scene3d>
          <a:sp3d prstMaterial="dkEdge"/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rgbClr r="0" g="0" b="0"/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72000" tIns="108000" rIns="72000" bIns="0" numCol="1" spcCol="1270" rtlCol="0" anchor="ctr" anchorCtr="0">
            <a:noAutofit/>
          </a:bodyPr>
          <a:lstStyle/>
          <a:p>
            <a:pPr lvl="0" algn="ctr" defTabSz="577850" rtl="0">
              <a:spcBef>
                <a:spcPct val="0"/>
              </a:spcBef>
              <a:buNone/>
            </a:pPr>
            <a:r>
              <a:rPr lang="fr-FR" b="1" kern="1200" dirty="0">
                <a:solidFill>
                  <a:prstClr val="black"/>
                </a:solidFill>
                <a:latin typeface="+mj-lt"/>
                <a:ea typeface="+mn-ea"/>
                <a:cs typeface="+mn-cs"/>
              </a:rPr>
              <a:t>EQUIPEMENTS SOLS</a:t>
            </a:r>
            <a:endParaRPr lang="fr-FR" b="0" kern="1200" dirty="0">
              <a:solidFill>
                <a:prstClr val="black"/>
              </a:solidFill>
              <a:ea typeface="+mn-ea"/>
              <a:cs typeface="+mn-cs"/>
            </a:endParaRPr>
          </a:p>
          <a:p>
            <a:pPr marL="0" lvl="0" indent="0" algn="just" defTabSz="577850" rtl="0">
              <a:spcBef>
                <a:spcPct val="0"/>
              </a:spcBef>
              <a:buNone/>
            </a:pPr>
            <a:endParaRPr lang="fr-FR" sz="1400" b="0" kern="1200" dirty="0">
              <a:solidFill>
                <a:prstClr val="black"/>
              </a:solidFill>
              <a:ea typeface="+mn-ea"/>
              <a:cs typeface="+mn-cs"/>
            </a:endParaRPr>
          </a:p>
        </p:txBody>
      </p:sp>
      <p:sp>
        <p:nvSpPr>
          <p:cNvPr id="16" name="Rectangle 15" descr="Niveau de hiérarchie 2 Article 1">
            <a:extLst>
              <a:ext uri="{FF2B5EF4-FFF2-40B4-BE49-F238E27FC236}">
                <a16:creationId xmlns:a16="http://schemas.microsoft.com/office/drawing/2014/main" id="{D2246ED5-0119-C48F-AD0D-524930B6D5F5}"/>
              </a:ext>
            </a:extLst>
          </p:cNvPr>
          <p:cNvSpPr/>
          <p:nvPr/>
        </p:nvSpPr>
        <p:spPr>
          <a:xfrm>
            <a:off x="5912271" y="604642"/>
            <a:ext cx="5420200" cy="56708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scene3d>
            <a:camera prst="orthographicFront"/>
            <a:lightRig rig="flat" dir="t"/>
          </a:scene3d>
          <a:sp3d prstMaterial="dkEdge"/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rgbClr r="0" g="0" b="0"/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72000" tIns="108000" rIns="72000" bIns="0" numCol="1" spcCol="1270" rtlCol="0" anchor="ctr" anchorCtr="0">
            <a:noAutofit/>
          </a:bodyPr>
          <a:lstStyle/>
          <a:p>
            <a:pPr marL="0" lvl="0" indent="0" algn="ctr" defTabSz="577850" rtl="0">
              <a:spcBef>
                <a:spcPct val="0"/>
              </a:spcBef>
              <a:buNone/>
            </a:pPr>
            <a:r>
              <a:rPr lang="fr-FR" sz="1600" b="1" kern="1200" dirty="0">
                <a:solidFill>
                  <a:prstClr val="black"/>
                </a:solidFill>
                <a:latin typeface="+mj-lt"/>
                <a:ea typeface="+mn-ea"/>
                <a:cs typeface="+mn-cs"/>
              </a:rPr>
              <a:t>Gares routières</a:t>
            </a:r>
            <a:br>
              <a:rPr lang="fr-FR" sz="1600" kern="1200" dirty="0"/>
            </a:br>
            <a:r>
              <a:rPr lang="fr-FR" sz="1600" b="0" kern="1200" dirty="0">
                <a:solidFill>
                  <a:prstClr val="black"/>
                </a:solidFill>
                <a:ea typeface="+mn-ea"/>
                <a:cs typeface="+mn-cs"/>
              </a:rPr>
              <a:t>Nombre : 11</a:t>
            </a:r>
          </a:p>
          <a:p>
            <a:pPr marL="0" lvl="0" indent="0" algn="just" defTabSz="577850" rtl="0">
              <a:spcBef>
                <a:spcPct val="0"/>
              </a:spcBef>
              <a:buNone/>
            </a:pPr>
            <a:endParaRPr lang="fr-FR" sz="1200" b="0" kern="1200" dirty="0">
              <a:solidFill>
                <a:prstClr val="black"/>
              </a:solidFill>
              <a:ea typeface="+mn-ea"/>
              <a:cs typeface="+mn-cs"/>
            </a:endParaRPr>
          </a:p>
        </p:txBody>
      </p:sp>
      <p:sp>
        <p:nvSpPr>
          <p:cNvPr id="17" name="Rectangle 20" descr="Niveau de hiérarchie 3 Article 1">
            <a:extLst>
              <a:ext uri="{FF2B5EF4-FFF2-40B4-BE49-F238E27FC236}">
                <a16:creationId xmlns:a16="http://schemas.microsoft.com/office/drawing/2014/main" id="{ECCCCCB2-17AF-0CC3-0BE2-7712279D9496}"/>
              </a:ext>
            </a:extLst>
          </p:cNvPr>
          <p:cNvSpPr/>
          <p:nvPr/>
        </p:nvSpPr>
        <p:spPr>
          <a:xfrm>
            <a:off x="5912271" y="4483411"/>
            <a:ext cx="5420200" cy="2074884"/>
          </a:xfrm>
          <a:prstGeom prst="rect">
            <a:avLst/>
          </a:prstGeom>
          <a:solidFill>
            <a:srgbClr val="D4D4D4"/>
          </a:solidFill>
          <a:scene3d>
            <a:camera prst="orthographicFront"/>
            <a:lightRig rig="flat" dir="t"/>
          </a:scene3d>
          <a:sp3d prstMaterial="dkEdge"/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rgbClr r="0" g="0" b="0"/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72000" tIns="108000" rIns="72000" bIns="0" numCol="1" spcCol="1270" rtlCol="0" anchor="t" anchorCtr="0">
            <a:noAutofit/>
          </a:bodyPr>
          <a:lstStyle/>
          <a:p>
            <a:pPr marL="0" lvl="0" indent="0" algn="just" defTabSz="577850" rtl="0">
              <a:spcBef>
                <a:spcPct val="0"/>
              </a:spcBef>
              <a:buNone/>
            </a:pPr>
            <a:r>
              <a:rPr lang="fr-FR" sz="1400" b="1" dirty="0">
                <a:solidFill>
                  <a:prstClr val="black"/>
                </a:solidFill>
              </a:rPr>
              <a:t>Système : GENETEC</a:t>
            </a:r>
          </a:p>
          <a:p>
            <a:pPr marL="0" lvl="0" indent="0" algn="just" defTabSz="577850" rtl="0">
              <a:spcBef>
                <a:spcPct val="0"/>
              </a:spcBef>
              <a:buNone/>
            </a:pPr>
            <a:r>
              <a:rPr lang="fr-FR" sz="1400" b="1" dirty="0">
                <a:solidFill>
                  <a:prstClr val="black"/>
                </a:solidFill>
              </a:rPr>
              <a:t>Composition d’une infra :</a:t>
            </a:r>
          </a:p>
          <a:p>
            <a:pPr marL="361950" lvl="0" indent="-180975" algn="just" defTabSz="57785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fr-FR" sz="1400" dirty="0">
                <a:solidFill>
                  <a:prstClr val="black"/>
                </a:solidFill>
              </a:rPr>
              <a:t>Caméras</a:t>
            </a:r>
          </a:p>
          <a:p>
            <a:pPr marL="361950" lvl="0" indent="-180975" algn="just" defTabSz="57785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fr-FR" sz="1400" dirty="0">
                <a:solidFill>
                  <a:prstClr val="black"/>
                </a:solidFill>
              </a:rPr>
              <a:t>1 local technique (local social)</a:t>
            </a:r>
          </a:p>
          <a:p>
            <a:pPr marL="361950" lvl="0" indent="-180975" algn="just" defTabSz="57785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fr-FR" sz="1400" dirty="0">
                <a:solidFill>
                  <a:prstClr val="black"/>
                </a:solidFill>
              </a:rPr>
              <a:t>1 connexion WIFI</a:t>
            </a:r>
          </a:p>
          <a:p>
            <a:pPr marL="90488" lvl="0" indent="-90488" algn="just" defTabSz="577850" rtl="0">
              <a:spcBef>
                <a:spcPct val="0"/>
              </a:spcBef>
            </a:pPr>
            <a:r>
              <a:rPr lang="fr-FR" sz="1400" b="1" dirty="0">
                <a:solidFill>
                  <a:prstClr val="black"/>
                </a:solidFill>
              </a:rPr>
              <a:t>Système de lecture:</a:t>
            </a:r>
          </a:p>
          <a:p>
            <a:pPr marL="361950" indent="-180975" algn="just" defTabSz="57785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fr-FR" sz="1400" dirty="0">
                <a:solidFill>
                  <a:prstClr val="black"/>
                </a:solidFill>
              </a:rPr>
              <a:t>Lecture depuis un poste de relecture</a:t>
            </a:r>
          </a:p>
        </p:txBody>
      </p:sp>
    </p:spTree>
    <p:extLst>
      <p:ext uri="{BB962C8B-B14F-4D97-AF65-F5344CB8AC3E}">
        <p14:creationId xmlns:p14="http://schemas.microsoft.com/office/powerpoint/2010/main" val="36120841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4DF4D12-821F-53A2-80E1-317DFC70A6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021E2D68-2F35-91B3-586C-854AA87363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JUIN 2025 - Vidéoprotection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48B6567-E021-1072-3054-BA3025CCEE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9AA68-D3BA-4A7A-99E4-D2C4B8E55B5F}" type="slidenum">
              <a:rPr lang="fr-FR" smtClean="0"/>
              <a:t>5</a:t>
            </a:fld>
            <a:endParaRPr lang="fr-FR"/>
          </a:p>
        </p:txBody>
      </p:sp>
      <p:sp>
        <p:nvSpPr>
          <p:cNvPr id="8" name="Rectangle 20" descr="Niveau de hiérarchie 3 Article 1">
            <a:extLst>
              <a:ext uri="{FF2B5EF4-FFF2-40B4-BE49-F238E27FC236}">
                <a16:creationId xmlns:a16="http://schemas.microsoft.com/office/drawing/2014/main" id="{D2315A63-0785-4D0A-5A95-2FCBE7CB1F44}"/>
              </a:ext>
            </a:extLst>
          </p:cNvPr>
          <p:cNvSpPr/>
          <p:nvPr/>
        </p:nvSpPr>
        <p:spPr>
          <a:xfrm>
            <a:off x="1049867" y="1576619"/>
            <a:ext cx="4868333" cy="293264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flat" dir="t"/>
          </a:scene3d>
          <a:sp3d prstMaterial="dkEdge"/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rgbClr r="0" g="0" b="0"/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72000" tIns="108000" rIns="72000" bIns="0" numCol="2" spcCol="1270" rtlCol="0" anchor="t" anchorCtr="0">
            <a:noAutofit/>
          </a:bodyPr>
          <a:lstStyle/>
          <a:p>
            <a:pPr marL="0" lvl="0" indent="0" algn="just" defTabSz="577850" rtl="0">
              <a:spcBef>
                <a:spcPct val="0"/>
              </a:spcBef>
              <a:buNone/>
            </a:pPr>
            <a:r>
              <a:rPr lang="fr-FR" sz="1400" b="1" dirty="0">
                <a:solidFill>
                  <a:prstClr val="black"/>
                </a:solidFill>
              </a:rPr>
              <a:t>Nombre de dispositifs : 40</a:t>
            </a:r>
          </a:p>
          <a:p>
            <a:pPr marL="0" lvl="0" indent="0" algn="just" defTabSz="577850" rtl="0">
              <a:spcBef>
                <a:spcPct val="0"/>
              </a:spcBef>
              <a:buNone/>
            </a:pPr>
            <a:r>
              <a:rPr lang="fr-FR" sz="1400" dirty="0">
                <a:solidFill>
                  <a:prstClr val="black"/>
                </a:solidFill>
              </a:rPr>
              <a:t>Caméras intérieures : 17</a:t>
            </a:r>
          </a:p>
          <a:p>
            <a:pPr marL="0" lvl="0" indent="0" algn="just" defTabSz="577850" rtl="0">
              <a:spcBef>
                <a:spcPct val="0"/>
              </a:spcBef>
              <a:buNone/>
            </a:pPr>
            <a:r>
              <a:rPr lang="fr-FR" sz="1400" b="1" dirty="0">
                <a:solidFill>
                  <a:srgbClr val="C00000"/>
                </a:solidFill>
              </a:rPr>
              <a:t>Caméras extérieures : (23) 18 </a:t>
            </a:r>
          </a:p>
          <a:p>
            <a:pPr marL="261937" indent="-171450" defTabSz="577850"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fr-FR" sz="1400" dirty="0">
                <a:solidFill>
                  <a:prstClr val="black"/>
                </a:solidFill>
              </a:rPr>
              <a:t>CARRERE : 7</a:t>
            </a:r>
          </a:p>
          <a:p>
            <a:pPr marL="269875" defTabSz="577850">
              <a:spcBef>
                <a:spcPct val="0"/>
              </a:spcBef>
            </a:pPr>
            <a:r>
              <a:rPr lang="fr-FR" sz="1400" dirty="0">
                <a:solidFill>
                  <a:prstClr val="black"/>
                </a:solidFill>
              </a:rPr>
              <a:t>Caméras intérieures : 3 Caméras extérieures : 4</a:t>
            </a:r>
          </a:p>
          <a:p>
            <a:pPr marL="261937" indent="-171450" defTabSz="577850"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fr-FR" sz="1400" dirty="0">
                <a:solidFill>
                  <a:prstClr val="black"/>
                </a:solidFill>
              </a:rPr>
              <a:t>MAHAULT : 7 </a:t>
            </a:r>
          </a:p>
          <a:p>
            <a:pPr marL="269875" defTabSz="577850">
              <a:spcBef>
                <a:spcPct val="0"/>
              </a:spcBef>
            </a:pPr>
            <a:r>
              <a:rPr lang="fr-FR" sz="1400" dirty="0">
                <a:solidFill>
                  <a:prstClr val="black"/>
                </a:solidFill>
              </a:rPr>
              <a:t>Caméras intérieures : 3 Caméras extérieures : 4</a:t>
            </a:r>
          </a:p>
          <a:p>
            <a:pPr marL="261937" indent="-171450" defTabSz="577850"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fr-FR" sz="1400" dirty="0">
                <a:solidFill>
                  <a:prstClr val="black"/>
                </a:solidFill>
              </a:rPr>
              <a:t>120 : 7</a:t>
            </a:r>
          </a:p>
          <a:p>
            <a:pPr marL="269875" defTabSz="577850">
              <a:spcBef>
                <a:spcPct val="0"/>
              </a:spcBef>
            </a:pPr>
            <a:r>
              <a:rPr lang="fr-FR" sz="1400" dirty="0">
                <a:solidFill>
                  <a:prstClr val="black"/>
                </a:solidFill>
              </a:rPr>
              <a:t>Caméras intérieures : 5 Caméras extérieures : 2</a:t>
            </a:r>
          </a:p>
          <a:p>
            <a:pPr marL="261937" indent="-171450" defTabSz="577850">
              <a:spcBef>
                <a:spcPct val="0"/>
              </a:spcBef>
              <a:buFont typeface="Courier New" panose="02070309020205020404" pitchFamily="49" charset="0"/>
              <a:buChar char="o"/>
            </a:pPr>
            <a:endParaRPr lang="fr-FR" sz="1400" dirty="0">
              <a:solidFill>
                <a:prstClr val="black"/>
              </a:solidFill>
            </a:endParaRPr>
          </a:p>
          <a:p>
            <a:pPr marL="261937" indent="-171450" defTabSz="577850">
              <a:spcBef>
                <a:spcPct val="0"/>
              </a:spcBef>
              <a:buFont typeface="Courier New" panose="02070309020205020404" pitchFamily="49" charset="0"/>
              <a:buChar char="o"/>
            </a:pPr>
            <a:endParaRPr lang="fr-FR" sz="1400" dirty="0">
              <a:solidFill>
                <a:prstClr val="black"/>
              </a:solidFill>
            </a:endParaRPr>
          </a:p>
          <a:p>
            <a:pPr marL="261937" indent="-171450" defTabSz="577850">
              <a:spcBef>
                <a:spcPct val="0"/>
              </a:spcBef>
              <a:buFont typeface="Courier New" panose="02070309020205020404" pitchFamily="49" charset="0"/>
              <a:buChar char="o"/>
            </a:pPr>
            <a:endParaRPr lang="fr-FR" sz="1400" dirty="0">
              <a:solidFill>
                <a:prstClr val="black"/>
              </a:solidFill>
            </a:endParaRPr>
          </a:p>
          <a:p>
            <a:pPr marL="261937" indent="-171450" defTabSz="577850">
              <a:spcBef>
                <a:spcPct val="0"/>
              </a:spcBef>
              <a:buFont typeface="Courier New" panose="02070309020205020404" pitchFamily="49" charset="0"/>
              <a:buChar char="o"/>
            </a:pPr>
            <a:endParaRPr lang="fr-FR" sz="1400" dirty="0">
              <a:solidFill>
                <a:prstClr val="black"/>
              </a:solidFill>
            </a:endParaRPr>
          </a:p>
          <a:p>
            <a:pPr marL="261937" indent="-171450" defTabSz="577850">
              <a:spcBef>
                <a:spcPct val="0"/>
              </a:spcBef>
              <a:buFont typeface="Courier New" panose="02070309020205020404" pitchFamily="49" charset="0"/>
              <a:buChar char="o"/>
            </a:pPr>
            <a:endParaRPr lang="fr-FR" sz="1400" dirty="0">
              <a:solidFill>
                <a:prstClr val="black"/>
              </a:solidFill>
            </a:endParaRPr>
          </a:p>
          <a:p>
            <a:pPr marL="261937" indent="-171450" defTabSz="577850">
              <a:spcBef>
                <a:spcPct val="0"/>
              </a:spcBef>
              <a:buFont typeface="Courier New" panose="02070309020205020404" pitchFamily="49" charset="0"/>
              <a:buChar char="o"/>
            </a:pPr>
            <a:endParaRPr lang="fr-FR" sz="1400" dirty="0">
              <a:solidFill>
                <a:prstClr val="black"/>
              </a:solidFill>
            </a:endParaRPr>
          </a:p>
          <a:p>
            <a:pPr marL="261937" indent="-171450" defTabSz="577850"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fr-FR" sz="1400" dirty="0">
                <a:solidFill>
                  <a:prstClr val="black"/>
                </a:solidFill>
              </a:rPr>
              <a:t>NARDAL : 8</a:t>
            </a:r>
          </a:p>
          <a:p>
            <a:pPr marL="269875" defTabSz="577850">
              <a:spcBef>
                <a:spcPct val="0"/>
              </a:spcBef>
            </a:pPr>
            <a:r>
              <a:rPr lang="fr-FR" sz="1400" dirty="0">
                <a:solidFill>
                  <a:prstClr val="black"/>
                </a:solidFill>
              </a:rPr>
              <a:t>Caméras intérieures : 2 Caméras extérieures : 6</a:t>
            </a:r>
          </a:p>
          <a:p>
            <a:pPr marL="261937" indent="-171450" defTabSz="577850"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fr-FR" sz="1400" dirty="0">
                <a:solidFill>
                  <a:prstClr val="black"/>
                </a:solidFill>
              </a:rPr>
              <a:t>POINTE SIMON : 6</a:t>
            </a:r>
          </a:p>
          <a:p>
            <a:pPr marL="269875" defTabSz="577850">
              <a:spcBef>
                <a:spcPct val="0"/>
              </a:spcBef>
            </a:pPr>
            <a:r>
              <a:rPr lang="fr-FR" sz="1400" dirty="0">
                <a:solidFill>
                  <a:prstClr val="black"/>
                </a:solidFill>
              </a:rPr>
              <a:t>Caméras intérieures : 4 Caméras extérieures : 2</a:t>
            </a:r>
          </a:p>
          <a:p>
            <a:pPr marL="261937" indent="-171450" defTabSz="577850"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fr-FR" sz="1400" dirty="0">
                <a:solidFill>
                  <a:prstClr val="black"/>
                </a:solidFill>
                <a:highlight>
                  <a:srgbClr val="C0C0C0"/>
                </a:highlight>
              </a:rPr>
              <a:t>LOCAL SAINT JOSEPH : 3</a:t>
            </a:r>
          </a:p>
          <a:p>
            <a:pPr marL="269875" defTabSz="577850">
              <a:spcBef>
                <a:spcPct val="0"/>
              </a:spcBef>
            </a:pPr>
            <a:r>
              <a:rPr lang="fr-FR" sz="1400" dirty="0">
                <a:solidFill>
                  <a:prstClr val="black"/>
                </a:solidFill>
                <a:highlight>
                  <a:srgbClr val="C0C0C0"/>
                </a:highlight>
              </a:rPr>
              <a:t>Caméras extérieures : 3</a:t>
            </a:r>
          </a:p>
          <a:p>
            <a:pPr marL="261937" indent="-171450" defTabSz="577850"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fr-FR" sz="1400" dirty="0">
                <a:solidFill>
                  <a:prstClr val="black"/>
                </a:solidFill>
                <a:highlight>
                  <a:srgbClr val="C0C0C0"/>
                </a:highlight>
              </a:rPr>
              <a:t>PETIT MANOIR : 2</a:t>
            </a:r>
          </a:p>
          <a:p>
            <a:pPr marL="269875" defTabSz="577850">
              <a:spcBef>
                <a:spcPct val="0"/>
              </a:spcBef>
            </a:pPr>
            <a:r>
              <a:rPr lang="fr-FR" sz="1400" dirty="0">
                <a:solidFill>
                  <a:prstClr val="black"/>
                </a:solidFill>
                <a:highlight>
                  <a:srgbClr val="C0C0C0"/>
                </a:highlight>
              </a:rPr>
              <a:t>Caméras extérieures : 2</a:t>
            </a:r>
          </a:p>
          <a:p>
            <a:pPr marL="0" lvl="0" indent="0" algn="just" defTabSz="577850" rtl="0">
              <a:spcBef>
                <a:spcPct val="0"/>
              </a:spcBef>
              <a:buNone/>
            </a:pPr>
            <a:endParaRPr lang="fr-FR" sz="1400" b="1" dirty="0">
              <a:solidFill>
                <a:prstClr val="black"/>
              </a:solidFill>
            </a:endParaRPr>
          </a:p>
          <a:p>
            <a:pPr marL="0" lvl="0" indent="0" algn="just" defTabSz="577850" rtl="0">
              <a:spcBef>
                <a:spcPct val="0"/>
              </a:spcBef>
              <a:buNone/>
            </a:pPr>
            <a:endParaRPr lang="fr-FR" sz="1400" b="1" dirty="0">
              <a:solidFill>
                <a:prstClr val="black"/>
              </a:solidFill>
            </a:endParaRPr>
          </a:p>
        </p:txBody>
      </p:sp>
      <p:sp>
        <p:nvSpPr>
          <p:cNvPr id="9" name="Rectangle 20" descr="Niveau de hiérarchie 3 Article 1">
            <a:extLst>
              <a:ext uri="{FF2B5EF4-FFF2-40B4-BE49-F238E27FC236}">
                <a16:creationId xmlns:a16="http://schemas.microsoft.com/office/drawing/2014/main" id="{2E406B3B-7A1E-9429-DFF1-59A5A139BBA9}"/>
              </a:ext>
            </a:extLst>
          </p:cNvPr>
          <p:cNvSpPr/>
          <p:nvPr/>
        </p:nvSpPr>
        <p:spPr>
          <a:xfrm>
            <a:off x="6273802" y="1582059"/>
            <a:ext cx="4868331" cy="292720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flat" dir="t"/>
          </a:scene3d>
          <a:sp3d prstMaterial="dkEdge"/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rgbClr r="0" g="0" b="0"/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72000" tIns="108000" rIns="72000" bIns="0" numCol="1" spcCol="1270" rtlCol="0" anchor="t" anchorCtr="0">
            <a:noAutofit/>
          </a:bodyPr>
          <a:lstStyle/>
          <a:p>
            <a:pPr marL="0" lvl="0" indent="0" algn="just" defTabSz="577850" rtl="0">
              <a:spcBef>
                <a:spcPct val="0"/>
              </a:spcBef>
              <a:buNone/>
            </a:pPr>
            <a:r>
              <a:rPr lang="fr-FR" sz="1400" b="1" dirty="0">
                <a:solidFill>
                  <a:prstClr val="black"/>
                </a:solidFill>
              </a:rPr>
              <a:t>Nombre de dispositifs : 38</a:t>
            </a:r>
          </a:p>
          <a:p>
            <a:pPr marL="0" lvl="0" indent="0" algn="just" defTabSz="577850" rtl="0">
              <a:spcBef>
                <a:spcPct val="0"/>
              </a:spcBef>
              <a:buNone/>
            </a:pPr>
            <a:r>
              <a:rPr lang="fr-FR" sz="1400" dirty="0">
                <a:solidFill>
                  <a:prstClr val="black"/>
                </a:solidFill>
              </a:rPr>
              <a:t>Caméras intérieures : 15 </a:t>
            </a:r>
          </a:p>
          <a:p>
            <a:pPr marL="0" lvl="0" indent="0" algn="just" defTabSz="577850" rtl="0">
              <a:spcBef>
                <a:spcPct val="0"/>
              </a:spcBef>
              <a:buNone/>
            </a:pPr>
            <a:r>
              <a:rPr lang="fr-FR" sz="1400" dirty="0">
                <a:solidFill>
                  <a:prstClr val="black"/>
                </a:solidFill>
              </a:rPr>
              <a:t>Caméras extérieures :  23</a:t>
            </a:r>
          </a:p>
          <a:p>
            <a:pPr marL="261937" indent="-171450" defTabSz="577850"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fr-FR" sz="1400" dirty="0">
                <a:solidFill>
                  <a:prstClr val="black"/>
                </a:solidFill>
              </a:rPr>
              <a:t>CDM : 15</a:t>
            </a:r>
          </a:p>
          <a:p>
            <a:pPr marL="269875" defTabSz="577850">
              <a:spcBef>
                <a:spcPct val="0"/>
              </a:spcBef>
            </a:pPr>
            <a:r>
              <a:rPr lang="fr-FR" sz="1400" dirty="0">
                <a:solidFill>
                  <a:prstClr val="black"/>
                </a:solidFill>
              </a:rPr>
              <a:t>Caméras intérieures : 5 Caméras extérieures : 10</a:t>
            </a:r>
          </a:p>
          <a:p>
            <a:pPr marL="261937" indent="-171450" defTabSz="577850"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fr-FR" sz="1400" dirty="0">
                <a:solidFill>
                  <a:prstClr val="black"/>
                </a:solidFill>
              </a:rPr>
              <a:t>CTT : 23 </a:t>
            </a:r>
          </a:p>
          <a:p>
            <a:pPr marL="269875" defTabSz="577850">
              <a:spcBef>
                <a:spcPct val="0"/>
              </a:spcBef>
            </a:pPr>
            <a:r>
              <a:rPr lang="fr-FR" sz="1400" dirty="0">
                <a:solidFill>
                  <a:prstClr val="black"/>
                </a:solidFill>
              </a:rPr>
              <a:t>Caméras intérieures : 10 Caméras extérieures : 13</a:t>
            </a:r>
          </a:p>
          <a:p>
            <a:pPr marL="269875" defTabSz="577850">
              <a:spcBef>
                <a:spcPct val="0"/>
              </a:spcBef>
            </a:pPr>
            <a:endParaRPr lang="fr-FR" sz="1400" dirty="0">
              <a:solidFill>
                <a:prstClr val="black"/>
              </a:solidFill>
            </a:endParaRPr>
          </a:p>
          <a:p>
            <a:pPr marL="269875" defTabSz="577850">
              <a:spcBef>
                <a:spcPct val="0"/>
              </a:spcBef>
            </a:pPr>
            <a:endParaRPr lang="fr-FR" sz="1400" dirty="0">
              <a:solidFill>
                <a:prstClr val="black"/>
              </a:solidFill>
            </a:endParaRPr>
          </a:p>
          <a:p>
            <a:pPr marL="269875" defTabSz="577850">
              <a:spcBef>
                <a:spcPct val="0"/>
              </a:spcBef>
            </a:pPr>
            <a:endParaRPr lang="fr-FR" sz="1400" dirty="0">
              <a:solidFill>
                <a:prstClr val="black"/>
              </a:solidFill>
            </a:endParaRPr>
          </a:p>
          <a:p>
            <a:pPr marL="269875" defTabSz="577850">
              <a:spcBef>
                <a:spcPct val="0"/>
              </a:spcBef>
            </a:pPr>
            <a:endParaRPr lang="fr-FR" sz="1400" dirty="0">
              <a:solidFill>
                <a:prstClr val="black"/>
              </a:solidFill>
            </a:endParaRPr>
          </a:p>
          <a:p>
            <a:pPr marL="0" lvl="0" indent="0" algn="just" defTabSz="577850" rtl="0">
              <a:spcBef>
                <a:spcPct val="0"/>
              </a:spcBef>
              <a:buNone/>
            </a:pPr>
            <a:endParaRPr lang="fr-FR" sz="1400" b="1" dirty="0">
              <a:solidFill>
                <a:prstClr val="black"/>
              </a:solidFill>
            </a:endParaRPr>
          </a:p>
          <a:p>
            <a:pPr marL="0" lvl="0" indent="0" algn="just" defTabSz="577850" rtl="0">
              <a:spcBef>
                <a:spcPct val="0"/>
              </a:spcBef>
              <a:buNone/>
            </a:pPr>
            <a:endParaRPr lang="fr-FR" sz="1400" b="1" dirty="0">
              <a:solidFill>
                <a:prstClr val="black"/>
              </a:solidFill>
            </a:endParaRPr>
          </a:p>
        </p:txBody>
      </p:sp>
      <p:sp>
        <p:nvSpPr>
          <p:cNvPr id="10" name="Rectangle 9" descr="Niveau de hiérarchie 2 Article 1">
            <a:extLst>
              <a:ext uri="{FF2B5EF4-FFF2-40B4-BE49-F238E27FC236}">
                <a16:creationId xmlns:a16="http://schemas.microsoft.com/office/drawing/2014/main" id="{0956353D-3B66-DA37-BAB8-5997120E36DB}"/>
              </a:ext>
            </a:extLst>
          </p:cNvPr>
          <p:cNvSpPr/>
          <p:nvPr/>
        </p:nvSpPr>
        <p:spPr>
          <a:xfrm>
            <a:off x="1049867" y="850028"/>
            <a:ext cx="4868333" cy="567081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scene3d>
            <a:camera prst="orthographicFront"/>
            <a:lightRig rig="flat" dir="t"/>
          </a:scene3d>
          <a:sp3d prstMaterial="dkEdge"/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rgbClr r="0" g="0" b="0"/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72000" tIns="108000" rIns="72000" bIns="0" numCol="1" spcCol="1270" rtlCol="0" anchor="ctr" anchorCtr="0">
            <a:noAutofit/>
          </a:bodyPr>
          <a:lstStyle/>
          <a:p>
            <a:pPr marL="0" lvl="0" indent="0" algn="ctr" defTabSz="577850" rtl="0">
              <a:spcBef>
                <a:spcPct val="0"/>
              </a:spcBef>
              <a:buNone/>
            </a:pPr>
            <a:r>
              <a:rPr lang="fr-FR" sz="1600" b="1" dirty="0">
                <a:solidFill>
                  <a:prstClr val="black"/>
                </a:solidFill>
                <a:latin typeface="+mj-lt"/>
              </a:rPr>
              <a:t>Points de vente + PEM</a:t>
            </a:r>
            <a:br>
              <a:rPr lang="fr-FR" sz="1600" kern="1200" dirty="0"/>
            </a:br>
            <a:r>
              <a:rPr lang="fr-FR" sz="1600" b="0" kern="1200" dirty="0">
                <a:solidFill>
                  <a:prstClr val="black"/>
                </a:solidFill>
                <a:ea typeface="+mn-ea"/>
                <a:cs typeface="+mn-cs"/>
              </a:rPr>
              <a:t>Nombre : 5</a:t>
            </a:r>
          </a:p>
          <a:p>
            <a:pPr marL="0" lvl="0" indent="0" algn="just" defTabSz="577850" rtl="0">
              <a:spcBef>
                <a:spcPct val="0"/>
              </a:spcBef>
              <a:buNone/>
            </a:pPr>
            <a:endParaRPr lang="fr-FR" sz="1400" b="0" kern="1200" dirty="0">
              <a:solidFill>
                <a:prstClr val="black"/>
              </a:solidFill>
              <a:ea typeface="+mn-ea"/>
              <a:cs typeface="+mn-cs"/>
            </a:endParaRPr>
          </a:p>
        </p:txBody>
      </p:sp>
      <p:sp>
        <p:nvSpPr>
          <p:cNvPr id="11" name="Rectangle 10" descr="Niveau de hiérarchie 2 Article 1">
            <a:extLst>
              <a:ext uri="{FF2B5EF4-FFF2-40B4-BE49-F238E27FC236}">
                <a16:creationId xmlns:a16="http://schemas.microsoft.com/office/drawing/2014/main" id="{CD3B9824-2FAA-2E81-C953-9960EEB3D621}"/>
              </a:ext>
            </a:extLst>
          </p:cNvPr>
          <p:cNvSpPr/>
          <p:nvPr/>
        </p:nvSpPr>
        <p:spPr>
          <a:xfrm>
            <a:off x="3914006" y="160000"/>
            <a:ext cx="4137794" cy="424200"/>
          </a:xfrm>
          <a:prstGeom prst="rect">
            <a:avLst/>
          </a:prstGeom>
          <a:solidFill>
            <a:schemeClr val="accent5">
              <a:lumMod val="75000"/>
            </a:schemeClr>
          </a:solidFill>
          <a:scene3d>
            <a:camera prst="orthographicFront"/>
            <a:lightRig rig="flat" dir="t"/>
          </a:scene3d>
          <a:sp3d prstMaterial="dkEdge"/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rgbClr r="0" g="0" b="0"/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72000" tIns="108000" rIns="72000" bIns="0" numCol="1" spcCol="1270" rtlCol="0" anchor="t" anchorCtr="0">
            <a:noAutofit/>
          </a:bodyPr>
          <a:lstStyle/>
          <a:p>
            <a:pPr lvl="0" algn="ctr" defTabSz="577850" rtl="0">
              <a:spcBef>
                <a:spcPct val="0"/>
              </a:spcBef>
              <a:buNone/>
            </a:pPr>
            <a:r>
              <a:rPr lang="fr-FR" b="1" kern="1200" dirty="0">
                <a:solidFill>
                  <a:prstClr val="black"/>
                </a:solidFill>
                <a:latin typeface="+mj-lt"/>
                <a:ea typeface="+mn-ea"/>
                <a:cs typeface="+mn-cs"/>
              </a:rPr>
              <a:t>BATIMENTAIRES</a:t>
            </a:r>
            <a:endParaRPr lang="fr-FR" b="0" kern="1200" dirty="0">
              <a:solidFill>
                <a:prstClr val="black"/>
              </a:solidFill>
              <a:ea typeface="+mn-ea"/>
              <a:cs typeface="+mn-cs"/>
            </a:endParaRPr>
          </a:p>
          <a:p>
            <a:pPr marL="0" lvl="0" indent="0" algn="just" defTabSz="577850" rtl="0">
              <a:spcBef>
                <a:spcPct val="0"/>
              </a:spcBef>
              <a:buNone/>
            </a:pPr>
            <a:endParaRPr lang="fr-FR" sz="1600" b="0" kern="1200" dirty="0">
              <a:solidFill>
                <a:prstClr val="black"/>
              </a:solidFill>
              <a:ea typeface="+mn-ea"/>
              <a:cs typeface="+mn-cs"/>
            </a:endParaRPr>
          </a:p>
        </p:txBody>
      </p:sp>
      <p:sp>
        <p:nvSpPr>
          <p:cNvPr id="12" name="Rectangle 20" descr="Niveau de hiérarchie 3 Article 1">
            <a:extLst>
              <a:ext uri="{FF2B5EF4-FFF2-40B4-BE49-F238E27FC236}">
                <a16:creationId xmlns:a16="http://schemas.microsoft.com/office/drawing/2014/main" id="{2B3C3CBA-9687-278F-9E93-807970014290}"/>
              </a:ext>
            </a:extLst>
          </p:cNvPr>
          <p:cNvSpPr/>
          <p:nvPr/>
        </p:nvSpPr>
        <p:spPr>
          <a:xfrm>
            <a:off x="1049866" y="4668778"/>
            <a:ext cx="4868333" cy="1687450"/>
          </a:xfrm>
          <a:prstGeom prst="rect">
            <a:avLst/>
          </a:prstGeom>
          <a:solidFill>
            <a:srgbClr val="D4D4D4"/>
          </a:solidFill>
          <a:scene3d>
            <a:camera prst="orthographicFront"/>
            <a:lightRig rig="flat" dir="t"/>
          </a:scene3d>
          <a:sp3d prstMaterial="dkEdge"/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rgbClr r="0" g="0" b="0"/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72000" tIns="108000" rIns="72000" bIns="0" numCol="1" spcCol="1270" rtlCol="0" anchor="t" anchorCtr="0">
            <a:noAutofit/>
          </a:bodyPr>
          <a:lstStyle/>
          <a:p>
            <a:pPr marL="0" lvl="0" indent="0" algn="just" defTabSz="577850" rtl="0">
              <a:spcBef>
                <a:spcPct val="0"/>
              </a:spcBef>
              <a:buNone/>
            </a:pPr>
            <a:r>
              <a:rPr lang="fr-FR" sz="1400" b="1" dirty="0">
                <a:solidFill>
                  <a:prstClr val="black"/>
                </a:solidFill>
              </a:rPr>
              <a:t>Système : CAMETRACE</a:t>
            </a:r>
          </a:p>
          <a:p>
            <a:pPr marL="0" lvl="0" indent="0" algn="just" defTabSz="577850" rtl="0">
              <a:spcBef>
                <a:spcPct val="0"/>
              </a:spcBef>
              <a:buNone/>
            </a:pPr>
            <a:r>
              <a:rPr lang="fr-FR" sz="1400" b="1" dirty="0">
                <a:solidFill>
                  <a:prstClr val="black"/>
                </a:solidFill>
              </a:rPr>
              <a:t>Gestion des extractions : </a:t>
            </a:r>
            <a:r>
              <a:rPr lang="fr-FR" sz="1400" dirty="0">
                <a:solidFill>
                  <a:prstClr val="black"/>
                </a:solidFill>
              </a:rPr>
              <a:t>Prestataires externes : ANTEL</a:t>
            </a:r>
          </a:p>
          <a:p>
            <a:pPr marL="0" lvl="0" indent="0" algn="just" defTabSz="577850" rtl="0">
              <a:spcBef>
                <a:spcPct val="0"/>
              </a:spcBef>
              <a:buNone/>
            </a:pPr>
            <a:r>
              <a:rPr lang="fr-FR" sz="1400" b="1" dirty="0">
                <a:solidFill>
                  <a:prstClr val="black"/>
                </a:solidFill>
              </a:rPr>
              <a:t>Composition d’une infra :</a:t>
            </a:r>
          </a:p>
          <a:p>
            <a:pPr marL="180975" lvl="0" indent="-90488" algn="just" defTabSz="577850" rtl="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fr-FR" sz="1400" dirty="0">
                <a:solidFill>
                  <a:prstClr val="black"/>
                </a:solidFill>
              </a:rPr>
              <a:t>Caméras</a:t>
            </a:r>
          </a:p>
          <a:p>
            <a:pPr marL="180975" lvl="0" indent="-90488" algn="just" defTabSz="577850" rtl="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fr-FR" sz="1400" dirty="0">
                <a:solidFill>
                  <a:prstClr val="black"/>
                </a:solidFill>
              </a:rPr>
              <a:t>1 local technique </a:t>
            </a:r>
          </a:p>
          <a:p>
            <a:pPr lvl="0" algn="just" defTabSz="577850" rtl="0">
              <a:spcBef>
                <a:spcPct val="0"/>
              </a:spcBef>
            </a:pPr>
            <a:r>
              <a:rPr lang="fr-FR" sz="1400" b="1" dirty="0">
                <a:solidFill>
                  <a:prstClr val="black"/>
                </a:solidFill>
              </a:rPr>
              <a:t>Système de lecture:</a:t>
            </a:r>
          </a:p>
          <a:p>
            <a:pPr marL="180975" lvl="0" indent="-90488" algn="just" defTabSz="577850" rtl="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fr-FR" sz="1400" dirty="0">
                <a:solidFill>
                  <a:prstClr val="black"/>
                </a:solidFill>
              </a:rPr>
              <a:t>Lecture après extraction ou depuis une interface</a:t>
            </a:r>
          </a:p>
        </p:txBody>
      </p:sp>
      <p:sp>
        <p:nvSpPr>
          <p:cNvPr id="13" name="Rectangle 20" descr="Niveau de hiérarchie 3 Article 1">
            <a:extLst>
              <a:ext uri="{FF2B5EF4-FFF2-40B4-BE49-F238E27FC236}">
                <a16:creationId xmlns:a16="http://schemas.microsoft.com/office/drawing/2014/main" id="{06BF9A32-C4DF-69C6-8FFB-C07BFCA9904A}"/>
              </a:ext>
            </a:extLst>
          </p:cNvPr>
          <p:cNvSpPr/>
          <p:nvPr/>
        </p:nvSpPr>
        <p:spPr>
          <a:xfrm>
            <a:off x="6282269" y="4668778"/>
            <a:ext cx="4868332" cy="1687450"/>
          </a:xfrm>
          <a:prstGeom prst="rect">
            <a:avLst/>
          </a:prstGeom>
          <a:solidFill>
            <a:srgbClr val="D4D4D4"/>
          </a:solidFill>
          <a:scene3d>
            <a:camera prst="orthographicFront"/>
            <a:lightRig rig="flat" dir="t"/>
          </a:scene3d>
          <a:sp3d prstMaterial="dkEdge"/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rgbClr r="0" g="0" b="0"/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72000" tIns="108000" rIns="72000" bIns="0" numCol="1" spcCol="1270" rtlCol="0" anchor="t" anchorCtr="0">
            <a:noAutofit/>
          </a:bodyPr>
          <a:lstStyle/>
          <a:p>
            <a:pPr marL="0" lvl="0" indent="0" algn="just" defTabSz="577850" rtl="0">
              <a:spcBef>
                <a:spcPct val="0"/>
              </a:spcBef>
              <a:buNone/>
            </a:pPr>
            <a:r>
              <a:rPr lang="fr-FR" sz="1400" b="1" dirty="0">
                <a:solidFill>
                  <a:prstClr val="black"/>
                </a:solidFill>
              </a:rPr>
              <a:t>Système : CAMETRACE</a:t>
            </a:r>
          </a:p>
          <a:p>
            <a:pPr marL="0" lvl="0" indent="0" algn="just" defTabSz="577850" rtl="0">
              <a:spcBef>
                <a:spcPct val="0"/>
              </a:spcBef>
              <a:buNone/>
            </a:pPr>
            <a:r>
              <a:rPr lang="fr-FR" sz="1400" b="1" dirty="0">
                <a:solidFill>
                  <a:prstClr val="black"/>
                </a:solidFill>
              </a:rPr>
              <a:t>Gestion des extractions : </a:t>
            </a:r>
            <a:r>
              <a:rPr lang="fr-FR" sz="1400" dirty="0">
                <a:solidFill>
                  <a:prstClr val="black"/>
                </a:solidFill>
              </a:rPr>
              <a:t>Prestataires externes : IDEX</a:t>
            </a:r>
          </a:p>
          <a:p>
            <a:pPr marL="0" lvl="0" indent="0" algn="just" defTabSz="577850" rtl="0">
              <a:spcBef>
                <a:spcPct val="0"/>
              </a:spcBef>
              <a:buNone/>
            </a:pPr>
            <a:r>
              <a:rPr lang="fr-FR" sz="1400" b="1" dirty="0">
                <a:solidFill>
                  <a:prstClr val="black"/>
                </a:solidFill>
              </a:rPr>
              <a:t>Composition d’une station :</a:t>
            </a:r>
          </a:p>
          <a:p>
            <a:pPr marL="180975" lvl="0" indent="-90488" algn="just" defTabSz="577850" rtl="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fr-FR" sz="1400" dirty="0">
                <a:solidFill>
                  <a:prstClr val="black"/>
                </a:solidFill>
              </a:rPr>
              <a:t>Caméras</a:t>
            </a:r>
          </a:p>
          <a:p>
            <a:pPr marL="180975" lvl="0" indent="-90488" algn="just" defTabSz="577850" rtl="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fr-FR" sz="1400" dirty="0">
                <a:solidFill>
                  <a:prstClr val="black"/>
                </a:solidFill>
              </a:rPr>
              <a:t>1 local technique</a:t>
            </a:r>
          </a:p>
          <a:p>
            <a:pPr marL="90488" lvl="0" indent="-90488" algn="just" defTabSz="577850" rtl="0">
              <a:spcBef>
                <a:spcPct val="0"/>
              </a:spcBef>
            </a:pPr>
            <a:r>
              <a:rPr lang="fr-FR" sz="1400" b="1" dirty="0">
                <a:solidFill>
                  <a:prstClr val="black"/>
                </a:solidFill>
              </a:rPr>
              <a:t>Système de lecture:</a:t>
            </a:r>
          </a:p>
          <a:p>
            <a:pPr marL="180975" lvl="0" indent="-90488" algn="just" defTabSz="577850" rtl="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fr-FR" sz="1400" dirty="0">
                <a:solidFill>
                  <a:prstClr val="black"/>
                </a:solidFill>
              </a:rPr>
              <a:t>Lecture après extraction ou depuis une interface</a:t>
            </a:r>
          </a:p>
        </p:txBody>
      </p:sp>
      <p:sp>
        <p:nvSpPr>
          <p:cNvPr id="14" name="Rectangle 13" descr="Niveau de hiérarchie 2 Article 1">
            <a:extLst>
              <a:ext uri="{FF2B5EF4-FFF2-40B4-BE49-F238E27FC236}">
                <a16:creationId xmlns:a16="http://schemas.microsoft.com/office/drawing/2014/main" id="{2619F6F1-E3BD-D165-A04D-88CF6E589B07}"/>
              </a:ext>
            </a:extLst>
          </p:cNvPr>
          <p:cNvSpPr/>
          <p:nvPr/>
        </p:nvSpPr>
        <p:spPr>
          <a:xfrm>
            <a:off x="6273802" y="828518"/>
            <a:ext cx="4868331" cy="588591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scene3d>
            <a:camera prst="orthographicFront"/>
            <a:lightRig rig="flat" dir="t"/>
          </a:scene3d>
          <a:sp3d prstMaterial="dkEdge"/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rgbClr r="0" g="0" b="0"/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72000" tIns="108000" rIns="72000" bIns="0" numCol="1" spcCol="1270" rtlCol="0" anchor="ctr" anchorCtr="0">
            <a:noAutofit/>
          </a:bodyPr>
          <a:lstStyle/>
          <a:p>
            <a:pPr marL="0" lvl="0" indent="0" algn="ctr" defTabSz="577850" rtl="0">
              <a:spcBef>
                <a:spcPct val="0"/>
              </a:spcBef>
              <a:buNone/>
            </a:pPr>
            <a:r>
              <a:rPr lang="fr-FR" sz="1600" b="1" dirty="0">
                <a:solidFill>
                  <a:prstClr val="black"/>
                </a:solidFill>
                <a:latin typeface="+mj-lt"/>
              </a:rPr>
              <a:t>Bâtiments administratifs</a:t>
            </a:r>
            <a:br>
              <a:rPr lang="fr-FR" sz="1600" kern="1200" dirty="0"/>
            </a:br>
            <a:r>
              <a:rPr lang="fr-FR" sz="1600" b="0" kern="1200" dirty="0">
                <a:solidFill>
                  <a:prstClr val="black"/>
                </a:solidFill>
                <a:ea typeface="+mn-ea"/>
                <a:cs typeface="+mn-cs"/>
              </a:rPr>
              <a:t>Nombre : 2</a:t>
            </a:r>
          </a:p>
          <a:p>
            <a:pPr marL="0" lvl="0" indent="0" algn="just" defTabSz="577850" rtl="0">
              <a:spcBef>
                <a:spcPct val="0"/>
              </a:spcBef>
              <a:buNone/>
            </a:pPr>
            <a:endParaRPr lang="fr-FR" sz="1400" b="0" kern="1200" dirty="0">
              <a:solidFill>
                <a:prstClr val="black"/>
              </a:solidFill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866366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7438</TotalTime>
  <Words>1040</Words>
  <Application>Microsoft Office PowerPoint</Application>
  <PresentationFormat>Grand écran</PresentationFormat>
  <Paragraphs>249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2" baseType="lpstr">
      <vt:lpstr>Aptos</vt:lpstr>
      <vt:lpstr>Arial</vt:lpstr>
      <vt:lpstr>Arial Nova Light</vt:lpstr>
      <vt:lpstr>Calibri</vt:lpstr>
      <vt:lpstr>Calibri Light</vt:lpstr>
      <vt:lpstr>Courier New</vt:lpstr>
      <vt:lpstr>Thème Office</vt:lpstr>
      <vt:lpstr>Parc RTM Dispositifs vidéoprotection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Market One</dc:creator>
  <cp:lastModifiedBy>Vanessa BAPTE</cp:lastModifiedBy>
  <cp:revision>17</cp:revision>
  <cp:lastPrinted>2025-05-30T17:07:30Z</cp:lastPrinted>
  <dcterms:created xsi:type="dcterms:W3CDTF">2022-03-31T14:12:30Z</dcterms:created>
  <dcterms:modified xsi:type="dcterms:W3CDTF">2025-05-30T17:08:19Z</dcterms:modified>
</cp:coreProperties>
</file>